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785" r:id="rId2"/>
    <p:sldMasterId id="2147483788" r:id="rId3"/>
  </p:sldMasterIdLst>
  <p:notesMasterIdLst>
    <p:notesMasterId r:id="rId13"/>
  </p:notesMasterIdLst>
  <p:handoutMasterIdLst>
    <p:handoutMasterId r:id="rId14"/>
  </p:handoutMasterIdLst>
  <p:sldIdLst>
    <p:sldId id="386" r:id="rId4"/>
    <p:sldId id="549" r:id="rId5"/>
    <p:sldId id="555" r:id="rId6"/>
    <p:sldId id="556" r:id="rId7"/>
    <p:sldId id="557" r:id="rId8"/>
    <p:sldId id="558" r:id="rId9"/>
    <p:sldId id="559" r:id="rId10"/>
    <p:sldId id="560" r:id="rId11"/>
    <p:sldId id="548" r:id="rId12"/>
  </p:sldIdLst>
  <p:sldSz cx="12798425" cy="719931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2DA"/>
    <a:srgbClr val="CDCDEB"/>
    <a:srgbClr val="8A8AD0"/>
    <a:srgbClr val="565087"/>
    <a:srgbClr val="423D67"/>
    <a:srgbClr val="FFCD2D"/>
    <a:srgbClr val="54BFFA"/>
    <a:srgbClr val="94D6FC"/>
    <a:srgbClr val="FFCD19"/>
    <a:srgbClr val="EA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7300" autoAdjust="0"/>
  </p:normalViewPr>
  <p:slideViewPr>
    <p:cSldViewPr snapToGrid="0" snapToObjects="1">
      <p:cViewPr varScale="1">
        <p:scale>
          <a:sx n="107" d="100"/>
          <a:sy n="107" d="100"/>
        </p:scale>
        <p:origin x="792" y="84"/>
      </p:cViewPr>
      <p:guideLst>
        <p:guide pos="4031"/>
        <p:guide orient="horz" pos="2268"/>
        <p:guide pos="413"/>
        <p:guide orient="horz" pos="2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8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8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8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1" r:id="rId2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eq=doc&amp;base=LAW&amp;n=500133&amp;dst=101639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499258" y="1643569"/>
            <a:ext cx="6518094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«Помощник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региональной системе образования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solidFill>
                <a:srgbClr val="5650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 flipH="1">
            <a:off x="-453505" y="3848510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337EDA-AE0B-4A4B-A653-E1BCEF2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6" y="495191"/>
            <a:ext cx="462037" cy="537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5184" y="495191"/>
            <a:ext cx="5886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образования Ленинградской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3178" y="4874144"/>
            <a:ext cx="5378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контроля в сфере образования</a:t>
            </a:r>
          </a:p>
          <a:p>
            <a:pPr lvl="0"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надзора, контроля</a:t>
            </a:r>
          </a:p>
          <a:p>
            <a:pPr lvl="0"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и правового обеспечения  </a:t>
            </a:r>
          </a:p>
          <a:p>
            <a:pPr lvl="0"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комитета общего </a:t>
            </a:r>
          </a:p>
          <a:p>
            <a:pPr lvl="0"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образования </a:t>
            </a:r>
          </a:p>
          <a:p>
            <a:pPr lvl="0"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89" y="558315"/>
            <a:ext cx="115518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517287" y="1338349"/>
            <a:ext cx="418495" cy="286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0450681" y="3454653"/>
            <a:ext cx="484632" cy="407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1628" y="1681394"/>
            <a:ext cx="6096000" cy="25007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2025 года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и функционирует сервис 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платформы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обеспечивает оперативную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эффективную поддержку педагогических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аботников, участвующих  в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общеобразовательных программ начального общего, основного общего, среднего общего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бюрократической нагрузки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75469" y="4577694"/>
            <a:ext cx="4095053" cy="21718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2025 года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доступен для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участвующих в реализации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общеобразовательной программы дошкольного образования, программ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772" y="4330994"/>
            <a:ext cx="7223051" cy="26652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работу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 – бота обеспечивают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Шинкарева В.В.,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департамента надзора, контроля, оценки качества и правового обеспечения в сфере образования комитета общего и профессионального образования Ленинградской области;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Остапова М.А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начальник отдела надзора и контроля в сфере образования департамента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контроля, оценки качества и правового обеспечения в сфере образования комитета общего и профессионального образования Ленинградской области;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ma_ostapova\Pictures\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36" y="1386475"/>
            <a:ext cx="3416595" cy="31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 rot="18998527">
            <a:off x="11688516" y="34579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36867">
            <a:off x="7079476" y="32710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6859675">
            <a:off x="7052994" y="21475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89" y="558315"/>
            <a:ext cx="1155184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_ostapova\Pictures\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020">
            <a:off x="4159986" y="1302438"/>
            <a:ext cx="3731085" cy="47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_ostapova\AppData\Local\Packages\Microsoft.Windows.Photos_8wekyb3d8bbwe\TempState\ShareServiceTempFolder\4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429">
            <a:off x="8278265" y="1586443"/>
            <a:ext cx="3747616" cy="46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29787" y="6284913"/>
            <a:ext cx="8208334" cy="6404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размещены на сайте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 Главная страница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орячая линия по снижению документационной нагрузки на педагогов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ma_ostapova\Pictures\4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" y="1338349"/>
            <a:ext cx="354806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89" y="558315"/>
            <a:ext cx="1155184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85284" y="6284913"/>
            <a:ext cx="11191849" cy="817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сайте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 Главная страница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орячая линия по снижению документационной нагрузки на педагогов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ma_ostapova\Pictures\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88" y="1559442"/>
            <a:ext cx="4784651" cy="47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a_ostapova\Pictures\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27" y="1460205"/>
            <a:ext cx="4813003" cy="4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13" y="1403500"/>
            <a:ext cx="12091919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104" y="3579626"/>
            <a:ext cx="4087995" cy="1910317"/>
          </a:xfrm>
          <a:prstGeom prst="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 - 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289" y="1403500"/>
            <a:ext cx="11437094" cy="110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омитет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 руководителям органов местного самоуправления, осуществляющих управление в сфере образования, руководителям организаций, осуществляющих образовательную деятельность по основным общеобразовательным программам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155815" y="2662094"/>
            <a:ext cx="4918920" cy="722194"/>
          </a:xfrm>
          <a:prstGeom prst="downArrow">
            <a:avLst/>
          </a:prstGeom>
          <a:solidFill>
            <a:schemeClr val="accent1">
              <a:lumMod val="60000"/>
              <a:lumOff val="40000"/>
              <a:alpha val="1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4256" y="3023191"/>
            <a:ext cx="5677786" cy="1570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информации о работе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 - 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сайтах в сети «Интернет»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стендах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самоуправления, осуществляющих управление в сфере образования,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863043" y="3689497"/>
            <a:ext cx="1906773" cy="1353880"/>
          </a:xfrm>
          <a:prstGeom prst="rightArrow">
            <a:avLst/>
          </a:prstGeom>
          <a:solidFill>
            <a:schemeClr val="accent1">
              <a:lumMod val="75000"/>
              <a:alpha val="1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40278" y="4940595"/>
            <a:ext cx="5557285" cy="1098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вопросов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 - 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педагогических советов, методических объединений педагогических работников, рабочих совещаний и т.д.;</a:t>
            </a:r>
          </a:p>
        </p:txBody>
      </p:sp>
    </p:spTree>
    <p:extLst>
      <p:ext uri="{BB962C8B-B14F-4D97-AF65-F5344CB8AC3E}">
        <p14:creationId xmlns:p14="http://schemas.microsoft.com/office/powerpoint/2010/main" val="2914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13" y="1403500"/>
            <a:ext cx="1209191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9340" y="3551273"/>
            <a:ext cx="3511520" cy="1474383"/>
          </a:xfrm>
          <a:prstGeom prst="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чат – бота выстроена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принципах: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289" y="1403501"/>
            <a:ext cx="11623418" cy="9923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Работа чат - 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 работу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вопросам бюрократической нагрузки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работников. Соответственно, вопросы, не отнесенные к тематике работы данного чат – бота, не рассматриваются и никакие разъяснения по ним не даются.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5921" y="2729026"/>
            <a:ext cx="5992786" cy="1105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публичности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ответы,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в чат – боте доступны широкому кругу лиц);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5921" y="4028899"/>
            <a:ext cx="5992786" cy="1098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обоснованности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ответы, на поставленные вопросы, формируются в соответствии с требованиями законодательства);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9915" y="5358808"/>
            <a:ext cx="5918791" cy="1623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прав и законных интересов педагогических работников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всех ответов учитываются права и законные интересы педагогических работников с учетом тематики работы чат – бота).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784651" y="3162725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84651" y="4335931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784651" y="5881116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13" y="1403500"/>
            <a:ext cx="1209191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030" y="2468063"/>
            <a:ext cx="3511520" cy="2033053"/>
          </a:xfrm>
          <a:prstGeom prst="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об образовании на педагогических работников возложены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обязанности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084" y="5833731"/>
            <a:ext cx="11623418" cy="110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регламентирующий нормы профессиональной этики педагогических работников образовательной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5922" y="1616804"/>
            <a:ext cx="5992786" cy="2176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свою деятельность на высоком профессиональном уровне на основе традиционных российских духовно-нравственных ценностей и принятых в российском обществе правил и норм поведения в интересах человека, семьи, общества и государства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 статьи 48 Федерального закона № 273-ФЗ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75922" y="4028899"/>
            <a:ext cx="5992786" cy="1471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правовые, нравственные и этические нормы, следовать требованиям профессиональной этики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 части 1 статьи 48 Федерального закона № 273-ФЗ).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752752" y="2103937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84651" y="4335931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13" y="1403500"/>
            <a:ext cx="1209191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ctr">
              <a:spcBef>
                <a:spcPct val="0"/>
              </a:spcBef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4258" y="245495"/>
            <a:ext cx="9362858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(чат – бот)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_ostapova\Pictures\47861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brightnessContrast bright="5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13" y="283393"/>
            <a:ext cx="1558377" cy="93998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913" y="1672856"/>
            <a:ext cx="3511520" cy="1692813"/>
          </a:xfrm>
          <a:prstGeom prst="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направленные в чат – бот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0272" y="5742246"/>
            <a:ext cx="11623418" cy="949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работы по соблюдению педагогическими работниками своих обязанностей,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профессиональной этики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недопустимости злоупотребления правом обращения в созданный для них чат - бот.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9435" y="1403499"/>
            <a:ext cx="7084255" cy="3893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встречаются вопросы или высказывания: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умеешь?; вы ждете мою игру?; бесполезный чат – бот; начать; значит не поможете?;	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подскажите, пожалуйста, режим проветривания в группе детского сада и как его оформлять?;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что включает в себя бюрократическая нагрузка?;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подскажите, если я работаю в две смены, с 7:00 до 19:00, без перерыва на обед, может ли сократиться мой рабочий день?;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приказе от 6 ноября 2024 года №779 нет разъяснений по поводу документации именно дошкольных работников, можно получить уточнение по поводу этого вопроса? и т.д.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92772" y="2414982"/>
            <a:ext cx="11837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337EDA-AE0B-4A4B-A653-E1BCEF2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322" y="245495"/>
            <a:ext cx="462037" cy="537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4046" y="437601"/>
            <a:ext cx="105762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КОНТРОЛИРУЕМЫХ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И ИХ ПРЕДСТАВИТЕЛЕЙ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81818"/>
              </p:ext>
            </p:extLst>
          </p:nvPr>
        </p:nvGraphicFramePr>
        <p:xfrm>
          <a:off x="1140723" y="1555201"/>
          <a:ext cx="10447199" cy="4324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662"/>
                <a:gridCol w="6362537"/>
              </a:tblGrid>
              <a:tr h="723664"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Остапова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Александровна, начальник отдела надзора и контроля в сфере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8-812-539-44-65, кабинет 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ostapova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lenreg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3664"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Белоглазова Елена Васильевна, консультант отдела надзора и контроля в сфере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8-812-539-44-67,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beloglazova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lenreg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9875"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Лосева Наталья Викторовна, главный специалист отдела надзора и контроля в сфере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8-812-539-44-67, кабинет № 530</a:t>
                      </a:r>
                    </a:p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loseva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lenreg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2423"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Черепович Любовь Валерьевна, главный специалист отдела надзора и контроля в сфере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8-812-539-44-63, кабинет № 518</a:t>
                      </a:r>
                    </a:p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lv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cherepovich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lenreg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8806">
                <a:tc gridSpan="2">
                  <a:txBody>
                    <a:bodyPr/>
                    <a:lstStyle/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консультирования (по согласованию со специалистами): Понедельник - четверг с 9.00 до 12.30; 13.30 до 18.00 </a:t>
                      </a:r>
                    </a:p>
                    <a:p>
                      <a:pPr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 - 9.00 до 12.30; 13.30 до 17.00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22491</TotalTime>
  <Words>791</Words>
  <Application>Microsoft Office PowerPoint</Application>
  <PresentationFormat>Произвольный</PresentationFormat>
  <Paragraphs>238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5_Тема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TAMARA</cp:lastModifiedBy>
  <cp:revision>1421</cp:revision>
  <cp:lastPrinted>2025-04-17T13:01:05Z</cp:lastPrinted>
  <dcterms:created xsi:type="dcterms:W3CDTF">2020-06-19T06:58:49Z</dcterms:created>
  <dcterms:modified xsi:type="dcterms:W3CDTF">2025-04-19T19:17:57Z</dcterms:modified>
</cp:coreProperties>
</file>