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58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3" autoAdjust="0"/>
    <p:restoredTop sz="97386" autoAdjust="0"/>
  </p:normalViewPr>
  <p:slideViewPr>
    <p:cSldViewPr snapToGrid="0" showGuides="1">
      <p:cViewPr varScale="1">
        <p:scale>
          <a:sx n="81" d="100"/>
          <a:sy n="81" d="100"/>
        </p:scale>
        <p:origin x="227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D5C66-5B9A-4B50-8C63-FBC00563976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DD7E1A-3C17-4614-A399-2E5F21A523B3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b="1" dirty="0"/>
            <a:t>Составляется</a:t>
          </a:r>
        </a:p>
        <a:p>
          <a:r>
            <a:rPr lang="ru-RU" b="1" dirty="0"/>
            <a:t>«Акт о досрочном завершении экзамена по объективным причинам»</a:t>
          </a:r>
        </a:p>
      </dgm:t>
    </dgm:pt>
    <dgm:pt modelId="{3FAE5D0C-45C8-45B2-8CA8-D40C3B9C1F9E}" type="parTrans" cxnId="{49E5D6C6-8F6F-4F77-B851-ED909B26D849}">
      <dgm:prSet/>
      <dgm:spPr/>
      <dgm:t>
        <a:bodyPr/>
        <a:lstStyle/>
        <a:p>
          <a:endParaRPr lang="ru-RU"/>
        </a:p>
      </dgm:t>
    </dgm:pt>
    <dgm:pt modelId="{0D433D75-7685-4741-B23F-4A4E505A869F}" type="sibTrans" cxnId="{49E5D6C6-8F6F-4F77-B851-ED909B26D849}">
      <dgm:prSet/>
      <dgm:spPr/>
      <dgm:t>
        <a:bodyPr/>
        <a:lstStyle/>
        <a:p>
          <a:endParaRPr lang="ru-RU"/>
        </a:p>
      </dgm:t>
    </dgm:pt>
    <dgm:pt modelId="{6513EF91-F640-4370-AE58-7CDE05AF592A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b="1" dirty="0"/>
            <a:t>Работу не будут проверять и оцен</a:t>
          </a:r>
          <a:r>
            <a:rPr lang="ru-RU" sz="1400" dirty="0"/>
            <a:t>ивать</a:t>
          </a:r>
        </a:p>
      </dgm:t>
    </dgm:pt>
    <dgm:pt modelId="{74EBAE2B-D946-45F4-B3DD-6B95607BE5F6}" type="parTrans" cxnId="{CB779C68-4D54-4289-91C0-1BC178380E07}">
      <dgm:prSet/>
      <dgm:spPr/>
      <dgm:t>
        <a:bodyPr/>
        <a:lstStyle/>
        <a:p>
          <a:endParaRPr lang="ru-RU"/>
        </a:p>
      </dgm:t>
    </dgm:pt>
    <dgm:pt modelId="{3B0F7E98-25DC-4A4C-B12D-C9F53B728712}" type="sibTrans" cxnId="{CB779C68-4D54-4289-91C0-1BC178380E07}">
      <dgm:prSet/>
      <dgm:spPr/>
      <dgm:t>
        <a:bodyPr/>
        <a:lstStyle/>
        <a:p>
          <a:endParaRPr lang="ru-RU"/>
        </a:p>
      </dgm:t>
    </dgm:pt>
    <dgm:pt modelId="{864CE4C5-45A5-4398-AB7E-8F5879A6A98E}">
      <dgm:prSet phldrT="[Текст]" custT="1"/>
      <dgm:spPr/>
      <dgm:t>
        <a:bodyPr/>
        <a:lstStyle/>
        <a:p>
          <a:r>
            <a:rPr lang="ru-RU" sz="1400" b="1" dirty="0"/>
            <a:t>Ученик получает повторный допуск</a:t>
          </a:r>
          <a:endParaRPr lang="ru-RU" sz="1100" b="1" dirty="0"/>
        </a:p>
      </dgm:t>
    </dgm:pt>
    <dgm:pt modelId="{00EDD449-24E6-4BEF-9A1A-C47E198E79E0}" type="parTrans" cxnId="{947FBC4A-656E-4D4E-8743-7B17996E7CD3}">
      <dgm:prSet/>
      <dgm:spPr/>
      <dgm:t>
        <a:bodyPr/>
        <a:lstStyle/>
        <a:p>
          <a:endParaRPr lang="ru-RU"/>
        </a:p>
      </dgm:t>
    </dgm:pt>
    <dgm:pt modelId="{646859C4-7285-4D8A-86AF-4B8EB6C6B76D}" type="sibTrans" cxnId="{947FBC4A-656E-4D4E-8743-7B17996E7CD3}">
      <dgm:prSet/>
      <dgm:spPr/>
      <dgm:t>
        <a:bodyPr/>
        <a:lstStyle/>
        <a:p>
          <a:endParaRPr lang="ru-RU"/>
        </a:p>
      </dgm:t>
    </dgm:pt>
    <dgm:pt modelId="{92721E9B-7706-41CB-816F-46774BC6261F}" type="pres">
      <dgm:prSet presAssocID="{9A0D5C66-5B9A-4B50-8C63-FBC0056397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45507-E6E9-4B0A-B6E7-DD7082DE9149}" type="pres">
      <dgm:prSet presAssocID="{9A0D5C66-5B9A-4B50-8C63-FBC00563976F}" presName="arrow" presStyleLbl="bgShp" presStyleIdx="0" presStyleCnt="1"/>
      <dgm:spPr/>
    </dgm:pt>
    <dgm:pt modelId="{9FDF4A51-5BEE-46FF-9A6B-6A4E71BB0872}" type="pres">
      <dgm:prSet presAssocID="{9A0D5C66-5B9A-4B50-8C63-FBC00563976F}" presName="linearProcess" presStyleCnt="0"/>
      <dgm:spPr/>
    </dgm:pt>
    <dgm:pt modelId="{C3A0DD42-591D-4603-855C-66472BB5698D}" type="pres">
      <dgm:prSet presAssocID="{64DD7E1A-3C17-4614-A399-2E5F21A523B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E032F-7EE0-4A27-81C0-09CC1855638F}" type="pres">
      <dgm:prSet presAssocID="{0D433D75-7685-4741-B23F-4A4E505A869F}" presName="sibTrans" presStyleCnt="0"/>
      <dgm:spPr/>
    </dgm:pt>
    <dgm:pt modelId="{938B71E6-197A-4A01-8431-2E5579DD279B}" type="pres">
      <dgm:prSet presAssocID="{6513EF91-F640-4370-AE58-7CDE05AF59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D860-6C7D-4FE7-B0B5-9664C345CCD2}" type="pres">
      <dgm:prSet presAssocID="{3B0F7E98-25DC-4A4C-B12D-C9F53B728712}" presName="sibTrans" presStyleCnt="0"/>
      <dgm:spPr/>
    </dgm:pt>
    <dgm:pt modelId="{625E2639-ABBC-49C1-B452-4D641ED8E735}" type="pres">
      <dgm:prSet presAssocID="{864CE4C5-45A5-4398-AB7E-8F5879A6A9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FBC4A-656E-4D4E-8743-7B17996E7CD3}" srcId="{9A0D5C66-5B9A-4B50-8C63-FBC00563976F}" destId="{864CE4C5-45A5-4398-AB7E-8F5879A6A98E}" srcOrd="2" destOrd="0" parTransId="{00EDD449-24E6-4BEF-9A1A-C47E198E79E0}" sibTransId="{646859C4-7285-4D8A-86AF-4B8EB6C6B76D}"/>
    <dgm:cxn modelId="{31B75A45-5821-4EFE-B914-3A4522A24A9C}" type="presOf" srcId="{864CE4C5-45A5-4398-AB7E-8F5879A6A98E}" destId="{625E2639-ABBC-49C1-B452-4D641ED8E735}" srcOrd="0" destOrd="0" presId="urn:microsoft.com/office/officeart/2005/8/layout/hProcess9"/>
    <dgm:cxn modelId="{49E5D6C6-8F6F-4F77-B851-ED909B26D849}" srcId="{9A0D5C66-5B9A-4B50-8C63-FBC00563976F}" destId="{64DD7E1A-3C17-4614-A399-2E5F21A523B3}" srcOrd="0" destOrd="0" parTransId="{3FAE5D0C-45C8-45B2-8CA8-D40C3B9C1F9E}" sibTransId="{0D433D75-7685-4741-B23F-4A4E505A869F}"/>
    <dgm:cxn modelId="{CB779C68-4D54-4289-91C0-1BC178380E07}" srcId="{9A0D5C66-5B9A-4B50-8C63-FBC00563976F}" destId="{6513EF91-F640-4370-AE58-7CDE05AF592A}" srcOrd="1" destOrd="0" parTransId="{74EBAE2B-D946-45F4-B3DD-6B95607BE5F6}" sibTransId="{3B0F7E98-25DC-4A4C-B12D-C9F53B728712}"/>
    <dgm:cxn modelId="{7F27E2E9-4A51-440D-AFB8-3F3204622E31}" type="presOf" srcId="{9A0D5C66-5B9A-4B50-8C63-FBC00563976F}" destId="{92721E9B-7706-41CB-816F-46774BC6261F}" srcOrd="0" destOrd="0" presId="urn:microsoft.com/office/officeart/2005/8/layout/hProcess9"/>
    <dgm:cxn modelId="{D57DB96D-8940-4F2E-B027-27C9DD6C53BE}" type="presOf" srcId="{64DD7E1A-3C17-4614-A399-2E5F21A523B3}" destId="{C3A0DD42-591D-4603-855C-66472BB5698D}" srcOrd="0" destOrd="0" presId="urn:microsoft.com/office/officeart/2005/8/layout/hProcess9"/>
    <dgm:cxn modelId="{E1ACA91D-BC4D-43EF-908B-BB932BB62D36}" type="presOf" srcId="{6513EF91-F640-4370-AE58-7CDE05AF592A}" destId="{938B71E6-197A-4A01-8431-2E5579DD279B}" srcOrd="0" destOrd="0" presId="urn:microsoft.com/office/officeart/2005/8/layout/hProcess9"/>
    <dgm:cxn modelId="{89AC1705-5579-4172-BDE6-0E87BFEBF573}" type="presParOf" srcId="{92721E9B-7706-41CB-816F-46774BC6261F}" destId="{74A45507-E6E9-4B0A-B6E7-DD7082DE9149}" srcOrd="0" destOrd="0" presId="urn:microsoft.com/office/officeart/2005/8/layout/hProcess9"/>
    <dgm:cxn modelId="{9B4E5B8E-D8FF-4F14-8F11-43AC12AEF94F}" type="presParOf" srcId="{92721E9B-7706-41CB-816F-46774BC6261F}" destId="{9FDF4A51-5BEE-46FF-9A6B-6A4E71BB0872}" srcOrd="1" destOrd="0" presId="urn:microsoft.com/office/officeart/2005/8/layout/hProcess9"/>
    <dgm:cxn modelId="{E0DDA093-65F5-4DB9-B127-1F2BBC13D6F2}" type="presParOf" srcId="{9FDF4A51-5BEE-46FF-9A6B-6A4E71BB0872}" destId="{C3A0DD42-591D-4603-855C-66472BB5698D}" srcOrd="0" destOrd="0" presId="urn:microsoft.com/office/officeart/2005/8/layout/hProcess9"/>
    <dgm:cxn modelId="{A059BA58-340A-4EF4-BE27-4D48177EAA46}" type="presParOf" srcId="{9FDF4A51-5BEE-46FF-9A6B-6A4E71BB0872}" destId="{AC6E032F-7EE0-4A27-81C0-09CC1855638F}" srcOrd="1" destOrd="0" presId="urn:microsoft.com/office/officeart/2005/8/layout/hProcess9"/>
    <dgm:cxn modelId="{D51BA04E-048A-4DEA-AC45-902341AB04BA}" type="presParOf" srcId="{9FDF4A51-5BEE-46FF-9A6B-6A4E71BB0872}" destId="{938B71E6-197A-4A01-8431-2E5579DD279B}" srcOrd="2" destOrd="0" presId="urn:microsoft.com/office/officeart/2005/8/layout/hProcess9"/>
    <dgm:cxn modelId="{D0B48ED1-5D01-4C33-AA3C-A7F00E679E3D}" type="presParOf" srcId="{9FDF4A51-5BEE-46FF-9A6B-6A4E71BB0872}" destId="{5278D860-6C7D-4FE7-B0B5-9664C345CCD2}" srcOrd="3" destOrd="0" presId="urn:microsoft.com/office/officeart/2005/8/layout/hProcess9"/>
    <dgm:cxn modelId="{3F6F6183-56DB-48EE-942E-35078A377FD4}" type="presParOf" srcId="{9FDF4A51-5BEE-46FF-9A6B-6A4E71BB0872}" destId="{625E2639-ABBC-49C1-B452-4D641ED8E7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D5C66-5B9A-4B50-8C63-FBC00563976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4DD7E1A-3C17-4614-A399-2E5F21A523B3}">
      <dgm:prSet phldrT="[Текст]" custT="1"/>
      <dgm:spPr/>
      <dgm:t>
        <a:bodyPr/>
        <a:lstStyle/>
        <a:p>
          <a:r>
            <a:rPr lang="ru-RU" sz="1400" b="1" dirty="0"/>
            <a:t>Составляется «Акт об удалении участника»</a:t>
          </a:r>
        </a:p>
      </dgm:t>
    </dgm:pt>
    <dgm:pt modelId="{3FAE5D0C-45C8-45B2-8CA8-D40C3B9C1F9E}" type="parTrans" cxnId="{49E5D6C6-8F6F-4F77-B851-ED909B26D849}">
      <dgm:prSet/>
      <dgm:spPr/>
      <dgm:t>
        <a:bodyPr/>
        <a:lstStyle/>
        <a:p>
          <a:endParaRPr lang="ru-RU"/>
        </a:p>
      </dgm:t>
    </dgm:pt>
    <dgm:pt modelId="{0D433D75-7685-4741-B23F-4A4E505A869F}" type="sibTrans" cxnId="{49E5D6C6-8F6F-4F77-B851-ED909B26D849}">
      <dgm:prSet/>
      <dgm:spPr/>
      <dgm:t>
        <a:bodyPr/>
        <a:lstStyle/>
        <a:p>
          <a:endParaRPr lang="ru-RU"/>
        </a:p>
      </dgm:t>
    </dgm:pt>
    <dgm:pt modelId="{6513EF91-F640-4370-AE58-7CDE05AF592A}">
      <dgm:prSet phldrT="[Текст]" custT="1"/>
      <dgm:spPr/>
      <dgm:t>
        <a:bodyPr/>
        <a:lstStyle/>
        <a:p>
          <a:r>
            <a:rPr lang="ru-RU" sz="1400" b="1" dirty="0"/>
            <a:t>Работу не будут проверять и оценивать</a:t>
          </a:r>
        </a:p>
      </dgm:t>
    </dgm:pt>
    <dgm:pt modelId="{74EBAE2B-D946-45F4-B3DD-6B95607BE5F6}" type="parTrans" cxnId="{CB779C68-4D54-4289-91C0-1BC178380E07}">
      <dgm:prSet/>
      <dgm:spPr/>
      <dgm:t>
        <a:bodyPr/>
        <a:lstStyle/>
        <a:p>
          <a:endParaRPr lang="ru-RU"/>
        </a:p>
      </dgm:t>
    </dgm:pt>
    <dgm:pt modelId="{3B0F7E98-25DC-4A4C-B12D-C9F53B728712}" type="sibTrans" cxnId="{CB779C68-4D54-4289-91C0-1BC178380E07}">
      <dgm:prSet/>
      <dgm:spPr/>
      <dgm:t>
        <a:bodyPr/>
        <a:lstStyle/>
        <a:p>
          <a:endParaRPr lang="ru-RU"/>
        </a:p>
      </dgm:t>
    </dgm:pt>
    <dgm:pt modelId="{864CE4C5-45A5-4398-AB7E-8F5879A6A98E}">
      <dgm:prSet phldrT="[Текст]" custT="1"/>
      <dgm:spPr/>
      <dgm:t>
        <a:bodyPr/>
        <a:lstStyle/>
        <a:p>
          <a:r>
            <a:rPr lang="ru-RU" sz="1200" b="1" dirty="0"/>
            <a:t>Повторный допуск ученик получит только по решению педагогического совета</a:t>
          </a:r>
        </a:p>
      </dgm:t>
    </dgm:pt>
    <dgm:pt modelId="{00EDD449-24E6-4BEF-9A1A-C47E198E79E0}" type="parTrans" cxnId="{947FBC4A-656E-4D4E-8743-7B17996E7CD3}">
      <dgm:prSet/>
      <dgm:spPr/>
      <dgm:t>
        <a:bodyPr/>
        <a:lstStyle/>
        <a:p>
          <a:endParaRPr lang="ru-RU"/>
        </a:p>
      </dgm:t>
    </dgm:pt>
    <dgm:pt modelId="{646859C4-7285-4D8A-86AF-4B8EB6C6B76D}" type="sibTrans" cxnId="{947FBC4A-656E-4D4E-8743-7B17996E7CD3}">
      <dgm:prSet/>
      <dgm:spPr/>
      <dgm:t>
        <a:bodyPr/>
        <a:lstStyle/>
        <a:p>
          <a:endParaRPr lang="ru-RU"/>
        </a:p>
      </dgm:t>
    </dgm:pt>
    <dgm:pt modelId="{92721E9B-7706-41CB-816F-46774BC6261F}" type="pres">
      <dgm:prSet presAssocID="{9A0D5C66-5B9A-4B50-8C63-FBC00563976F}" presName="CompostProcess" presStyleCnt="0">
        <dgm:presLayoutVars>
          <dgm:dir/>
          <dgm:resizeHandles val="exact"/>
        </dgm:presLayoutVars>
      </dgm:prSet>
      <dgm:spPr/>
    </dgm:pt>
    <dgm:pt modelId="{74A45507-E6E9-4B0A-B6E7-DD7082DE9149}" type="pres">
      <dgm:prSet presAssocID="{9A0D5C66-5B9A-4B50-8C63-FBC00563976F}" presName="arrow" presStyleLbl="bgShp" presStyleIdx="0" presStyleCnt="1" custLinFactNeighborX="-985" custLinFactNeighborY="-5776"/>
      <dgm:spPr/>
    </dgm:pt>
    <dgm:pt modelId="{9FDF4A51-5BEE-46FF-9A6B-6A4E71BB0872}" type="pres">
      <dgm:prSet presAssocID="{9A0D5C66-5B9A-4B50-8C63-FBC00563976F}" presName="linearProcess" presStyleCnt="0"/>
      <dgm:spPr/>
    </dgm:pt>
    <dgm:pt modelId="{C3A0DD42-591D-4603-855C-66472BB5698D}" type="pres">
      <dgm:prSet presAssocID="{64DD7E1A-3C17-4614-A399-2E5F21A523B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E032F-7EE0-4A27-81C0-09CC1855638F}" type="pres">
      <dgm:prSet presAssocID="{0D433D75-7685-4741-B23F-4A4E505A869F}" presName="sibTrans" presStyleCnt="0"/>
      <dgm:spPr/>
    </dgm:pt>
    <dgm:pt modelId="{938B71E6-197A-4A01-8431-2E5579DD279B}" type="pres">
      <dgm:prSet presAssocID="{6513EF91-F640-4370-AE58-7CDE05AF59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D860-6C7D-4FE7-B0B5-9664C345CCD2}" type="pres">
      <dgm:prSet presAssocID="{3B0F7E98-25DC-4A4C-B12D-C9F53B728712}" presName="sibTrans" presStyleCnt="0"/>
      <dgm:spPr/>
    </dgm:pt>
    <dgm:pt modelId="{625E2639-ABBC-49C1-B452-4D641ED8E735}" type="pres">
      <dgm:prSet presAssocID="{864CE4C5-45A5-4398-AB7E-8F5879A6A9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FBC4A-656E-4D4E-8743-7B17996E7CD3}" srcId="{9A0D5C66-5B9A-4B50-8C63-FBC00563976F}" destId="{864CE4C5-45A5-4398-AB7E-8F5879A6A98E}" srcOrd="2" destOrd="0" parTransId="{00EDD449-24E6-4BEF-9A1A-C47E198E79E0}" sibTransId="{646859C4-7285-4D8A-86AF-4B8EB6C6B76D}"/>
    <dgm:cxn modelId="{31B75A45-5821-4EFE-B914-3A4522A24A9C}" type="presOf" srcId="{864CE4C5-45A5-4398-AB7E-8F5879A6A98E}" destId="{625E2639-ABBC-49C1-B452-4D641ED8E735}" srcOrd="0" destOrd="0" presId="urn:microsoft.com/office/officeart/2005/8/layout/hProcess9"/>
    <dgm:cxn modelId="{49E5D6C6-8F6F-4F77-B851-ED909B26D849}" srcId="{9A0D5C66-5B9A-4B50-8C63-FBC00563976F}" destId="{64DD7E1A-3C17-4614-A399-2E5F21A523B3}" srcOrd="0" destOrd="0" parTransId="{3FAE5D0C-45C8-45B2-8CA8-D40C3B9C1F9E}" sibTransId="{0D433D75-7685-4741-B23F-4A4E505A869F}"/>
    <dgm:cxn modelId="{CB779C68-4D54-4289-91C0-1BC178380E07}" srcId="{9A0D5C66-5B9A-4B50-8C63-FBC00563976F}" destId="{6513EF91-F640-4370-AE58-7CDE05AF592A}" srcOrd="1" destOrd="0" parTransId="{74EBAE2B-D946-45F4-B3DD-6B95607BE5F6}" sibTransId="{3B0F7E98-25DC-4A4C-B12D-C9F53B728712}"/>
    <dgm:cxn modelId="{7F27E2E9-4A51-440D-AFB8-3F3204622E31}" type="presOf" srcId="{9A0D5C66-5B9A-4B50-8C63-FBC00563976F}" destId="{92721E9B-7706-41CB-816F-46774BC6261F}" srcOrd="0" destOrd="0" presId="urn:microsoft.com/office/officeart/2005/8/layout/hProcess9"/>
    <dgm:cxn modelId="{D57DB96D-8940-4F2E-B027-27C9DD6C53BE}" type="presOf" srcId="{64DD7E1A-3C17-4614-A399-2E5F21A523B3}" destId="{C3A0DD42-591D-4603-855C-66472BB5698D}" srcOrd="0" destOrd="0" presId="urn:microsoft.com/office/officeart/2005/8/layout/hProcess9"/>
    <dgm:cxn modelId="{E1ACA91D-BC4D-43EF-908B-BB932BB62D36}" type="presOf" srcId="{6513EF91-F640-4370-AE58-7CDE05AF592A}" destId="{938B71E6-197A-4A01-8431-2E5579DD279B}" srcOrd="0" destOrd="0" presId="urn:microsoft.com/office/officeart/2005/8/layout/hProcess9"/>
    <dgm:cxn modelId="{89AC1705-5579-4172-BDE6-0E87BFEBF573}" type="presParOf" srcId="{92721E9B-7706-41CB-816F-46774BC6261F}" destId="{74A45507-E6E9-4B0A-B6E7-DD7082DE9149}" srcOrd="0" destOrd="0" presId="urn:microsoft.com/office/officeart/2005/8/layout/hProcess9"/>
    <dgm:cxn modelId="{9B4E5B8E-D8FF-4F14-8F11-43AC12AEF94F}" type="presParOf" srcId="{92721E9B-7706-41CB-816F-46774BC6261F}" destId="{9FDF4A51-5BEE-46FF-9A6B-6A4E71BB0872}" srcOrd="1" destOrd="0" presId="urn:microsoft.com/office/officeart/2005/8/layout/hProcess9"/>
    <dgm:cxn modelId="{E0DDA093-65F5-4DB9-B127-1F2BBC13D6F2}" type="presParOf" srcId="{9FDF4A51-5BEE-46FF-9A6B-6A4E71BB0872}" destId="{C3A0DD42-591D-4603-855C-66472BB5698D}" srcOrd="0" destOrd="0" presId="urn:microsoft.com/office/officeart/2005/8/layout/hProcess9"/>
    <dgm:cxn modelId="{A059BA58-340A-4EF4-BE27-4D48177EAA46}" type="presParOf" srcId="{9FDF4A51-5BEE-46FF-9A6B-6A4E71BB0872}" destId="{AC6E032F-7EE0-4A27-81C0-09CC1855638F}" srcOrd="1" destOrd="0" presId="urn:microsoft.com/office/officeart/2005/8/layout/hProcess9"/>
    <dgm:cxn modelId="{D51BA04E-048A-4DEA-AC45-902341AB04BA}" type="presParOf" srcId="{9FDF4A51-5BEE-46FF-9A6B-6A4E71BB0872}" destId="{938B71E6-197A-4A01-8431-2E5579DD279B}" srcOrd="2" destOrd="0" presId="urn:microsoft.com/office/officeart/2005/8/layout/hProcess9"/>
    <dgm:cxn modelId="{D0B48ED1-5D01-4C33-AA3C-A7F00E679E3D}" type="presParOf" srcId="{9FDF4A51-5BEE-46FF-9A6B-6A4E71BB0872}" destId="{5278D860-6C7D-4FE7-B0B5-9664C345CCD2}" srcOrd="3" destOrd="0" presId="urn:microsoft.com/office/officeart/2005/8/layout/hProcess9"/>
    <dgm:cxn modelId="{3F6F6183-56DB-48EE-942E-35078A377FD4}" type="presParOf" srcId="{9FDF4A51-5BEE-46FF-9A6B-6A4E71BB0872}" destId="{625E2639-ABBC-49C1-B452-4D641ED8E7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45507-E6E9-4B0A-B6E7-DD7082DE9149}">
      <dsp:nvSpPr>
        <dsp:cNvPr id="0" name=""/>
        <dsp:cNvSpPr/>
      </dsp:nvSpPr>
      <dsp:spPr>
        <a:xfrm>
          <a:off x="411101" y="0"/>
          <a:ext cx="4659151" cy="264300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DD42-591D-4603-855C-66472BB5698D}">
      <dsp:nvSpPr>
        <dsp:cNvPr id="0" name=""/>
        <dsp:cNvSpPr/>
      </dsp:nvSpPr>
      <dsp:spPr>
        <a:xfrm>
          <a:off x="185745" y="792900"/>
          <a:ext cx="1644406" cy="1057201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Составляется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«Акт о досрочном завершении экзамена по объективным причинам»</a:t>
          </a:r>
        </a:p>
      </dsp:txBody>
      <dsp:txXfrm>
        <a:off x="237353" y="844508"/>
        <a:ext cx="1541190" cy="953985"/>
      </dsp:txXfrm>
    </dsp:sp>
    <dsp:sp modelId="{938B71E6-197A-4A01-8431-2E5579DD279B}">
      <dsp:nvSpPr>
        <dsp:cNvPr id="0" name=""/>
        <dsp:cNvSpPr/>
      </dsp:nvSpPr>
      <dsp:spPr>
        <a:xfrm>
          <a:off x="1918474" y="792900"/>
          <a:ext cx="1644406" cy="1057201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Работу не будут проверять и оцен</a:t>
          </a:r>
          <a:r>
            <a:rPr lang="ru-RU" sz="1400" kern="1200" dirty="0"/>
            <a:t>ивать</a:t>
          </a:r>
        </a:p>
      </dsp:txBody>
      <dsp:txXfrm>
        <a:off x="1970082" y="844508"/>
        <a:ext cx="1541190" cy="953985"/>
      </dsp:txXfrm>
    </dsp:sp>
    <dsp:sp modelId="{625E2639-ABBC-49C1-B452-4D641ED8E735}">
      <dsp:nvSpPr>
        <dsp:cNvPr id="0" name=""/>
        <dsp:cNvSpPr/>
      </dsp:nvSpPr>
      <dsp:spPr>
        <a:xfrm>
          <a:off x="3651203" y="792900"/>
          <a:ext cx="1644406" cy="105720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Ученик получает повторный допуск</a:t>
          </a:r>
          <a:endParaRPr lang="ru-RU" sz="1100" b="1" kern="1200" dirty="0"/>
        </a:p>
      </dsp:txBody>
      <dsp:txXfrm>
        <a:off x="3702811" y="844508"/>
        <a:ext cx="1541190" cy="95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45507-E6E9-4B0A-B6E7-DD7082DE9149}">
      <dsp:nvSpPr>
        <dsp:cNvPr id="0" name=""/>
        <dsp:cNvSpPr/>
      </dsp:nvSpPr>
      <dsp:spPr>
        <a:xfrm>
          <a:off x="371574" y="0"/>
          <a:ext cx="4740361" cy="277726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DD42-591D-4603-855C-66472BB5698D}">
      <dsp:nvSpPr>
        <dsp:cNvPr id="0" name=""/>
        <dsp:cNvSpPr/>
      </dsp:nvSpPr>
      <dsp:spPr>
        <a:xfrm>
          <a:off x="0" y="833179"/>
          <a:ext cx="1673068" cy="1110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Составляется «Акт об удалении участника»</a:t>
          </a:r>
        </a:p>
      </dsp:txBody>
      <dsp:txXfrm>
        <a:off x="54230" y="887409"/>
        <a:ext cx="1564608" cy="1002446"/>
      </dsp:txXfrm>
    </dsp:sp>
    <dsp:sp modelId="{938B71E6-197A-4A01-8431-2E5579DD279B}">
      <dsp:nvSpPr>
        <dsp:cNvPr id="0" name=""/>
        <dsp:cNvSpPr/>
      </dsp:nvSpPr>
      <dsp:spPr>
        <a:xfrm>
          <a:off x="1951913" y="833179"/>
          <a:ext cx="1673068" cy="1110906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Работу не будут проверять и оценивать</a:t>
          </a:r>
        </a:p>
      </dsp:txBody>
      <dsp:txXfrm>
        <a:off x="2006143" y="887409"/>
        <a:ext cx="1564608" cy="1002446"/>
      </dsp:txXfrm>
    </dsp:sp>
    <dsp:sp modelId="{625E2639-ABBC-49C1-B452-4D641ED8E735}">
      <dsp:nvSpPr>
        <dsp:cNvPr id="0" name=""/>
        <dsp:cNvSpPr/>
      </dsp:nvSpPr>
      <dsp:spPr>
        <a:xfrm>
          <a:off x="3903827" y="833179"/>
          <a:ext cx="1673068" cy="111090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Повторный допуск ученик получит только по решению педагогического совета</a:t>
          </a:r>
        </a:p>
      </dsp:txBody>
      <dsp:txXfrm>
        <a:off x="3958057" y="887409"/>
        <a:ext cx="1564608" cy="100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9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2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7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3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3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D2515-C568-4D0E-A731-97637911663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66671-34EC-4C3D-9862-108637E6A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0B6B4DC-8C6E-34D3-7CF6-419CBE355BFC}"/>
              </a:ext>
            </a:extLst>
          </p:cNvPr>
          <p:cNvGrpSpPr/>
          <p:nvPr/>
        </p:nvGrpSpPr>
        <p:grpSpPr>
          <a:xfrm>
            <a:off x="378297" y="178724"/>
            <a:ext cx="6189446" cy="9512668"/>
            <a:chOff x="378297" y="178724"/>
            <a:chExt cx="6189446" cy="951266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7831C75A-EC8D-3293-1CD7-4EFC2F0837F4}"/>
                </a:ext>
              </a:extLst>
            </p:cNvPr>
            <p:cNvGrpSpPr/>
            <p:nvPr/>
          </p:nvGrpSpPr>
          <p:grpSpPr>
            <a:xfrm>
              <a:off x="378297" y="178724"/>
              <a:ext cx="6176863" cy="2090057"/>
              <a:chOff x="74647" y="345233"/>
              <a:chExt cx="6708706" cy="2682364"/>
            </a:xfrm>
          </p:grpSpPr>
          <p:pic>
            <p:nvPicPr>
              <p:cNvPr id="2050" name="Picture 2" descr="Picture background">
                <a:extLst>
                  <a:ext uri="{FF2B5EF4-FFF2-40B4-BE49-F238E27FC236}">
                    <a16:creationId xmlns:a16="http://schemas.microsoft.com/office/drawing/2014/main" xmlns="" id="{E94B8214-EF22-80E8-F268-A180C83B2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647" y="345233"/>
                <a:ext cx="2295330" cy="2682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Picture background">
                <a:extLst>
                  <a:ext uri="{FF2B5EF4-FFF2-40B4-BE49-F238E27FC236}">
                    <a16:creationId xmlns:a16="http://schemas.microsoft.com/office/drawing/2014/main" xmlns="" id="{5B1F7679-02CA-A7D6-1BE4-BC9D630B5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81335" y="345233"/>
                <a:ext cx="2295330" cy="2682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Picture background">
                <a:extLst>
                  <a:ext uri="{FF2B5EF4-FFF2-40B4-BE49-F238E27FC236}">
                    <a16:creationId xmlns:a16="http://schemas.microsoft.com/office/drawing/2014/main" xmlns="" id="{7B7E9CAC-9A05-C733-FF60-4E70AC0D5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88023" y="345233"/>
                <a:ext cx="2295330" cy="2682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1135CB7-C2DB-6CFB-A767-87DE1F3EC4BE}"/>
                </a:ext>
              </a:extLst>
            </p:cNvPr>
            <p:cNvSpPr txBox="1"/>
            <p:nvPr/>
          </p:nvSpPr>
          <p:spPr>
            <a:xfrm>
              <a:off x="722370" y="386161"/>
              <a:ext cx="151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60ADE2E-6FBF-13C5-03EB-7164A5EA7620}"/>
                </a:ext>
              </a:extLst>
            </p:cNvPr>
            <p:cNvSpPr txBox="1"/>
            <p:nvPr/>
          </p:nvSpPr>
          <p:spPr>
            <a:xfrm>
              <a:off x="2673220" y="386161"/>
              <a:ext cx="151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EAD0D05-4223-CABE-9BB0-F15B254033D6}"/>
                </a:ext>
              </a:extLst>
            </p:cNvPr>
            <p:cNvSpPr txBox="1"/>
            <p:nvPr/>
          </p:nvSpPr>
          <p:spPr>
            <a:xfrm>
              <a:off x="4783886" y="384643"/>
              <a:ext cx="151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80C153-F138-86D1-7FDE-9CE1871CB05A}"/>
                </a:ext>
              </a:extLst>
            </p:cNvPr>
            <p:cNvSpPr txBox="1"/>
            <p:nvPr/>
          </p:nvSpPr>
          <p:spPr>
            <a:xfrm>
              <a:off x="730531" y="968048"/>
              <a:ext cx="1327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3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декабря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328B2F5-D526-129F-3E47-3892A0B031A5}"/>
                </a:ext>
              </a:extLst>
            </p:cNvPr>
            <p:cNvSpPr txBox="1"/>
            <p:nvPr/>
          </p:nvSpPr>
          <p:spPr>
            <a:xfrm>
              <a:off x="2847000" y="983991"/>
              <a:ext cx="1327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4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февраля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C2C311-B6C9-F6B7-6F30-6D61EF959039}"/>
                </a:ext>
              </a:extLst>
            </p:cNvPr>
            <p:cNvSpPr txBox="1"/>
            <p:nvPr/>
          </p:nvSpPr>
          <p:spPr>
            <a:xfrm>
              <a:off x="4834837" y="965147"/>
              <a:ext cx="1327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8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апреля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AF1A99-C4BB-805E-8EBF-7A5B468D1DE7}"/>
                </a:ext>
              </a:extLst>
            </p:cNvPr>
            <p:cNvSpPr txBox="1"/>
            <p:nvPr/>
          </p:nvSpPr>
          <p:spPr>
            <a:xfrm>
              <a:off x="528747" y="2536294"/>
              <a:ext cx="173084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Dot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Пишут ученики 11-х классов и экстерны.</a:t>
              </a:r>
            </a:p>
          </p:txBody>
        </p:sp>
        <p:pic>
          <p:nvPicPr>
            <p:cNvPr id="2052" name="Picture 4" descr="Picture background">
              <a:extLst>
                <a:ext uri="{FF2B5EF4-FFF2-40B4-BE49-F238E27FC236}">
                  <a16:creationId xmlns:a16="http://schemas.microsoft.com/office/drawing/2014/main" xmlns="" id="{90DC6AFD-0138-DC7C-7F36-C304309F1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2877" y="2240973"/>
              <a:ext cx="482588" cy="22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EF15DB-BEA1-1F70-1A26-2D573D44A873}"/>
                </a:ext>
              </a:extLst>
            </p:cNvPr>
            <p:cNvSpPr txBox="1"/>
            <p:nvPr/>
          </p:nvSpPr>
          <p:spPr>
            <a:xfrm>
              <a:off x="2491661" y="2497279"/>
              <a:ext cx="4063499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Dot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Пишут ученики, которые получили «незачет», пропустили или завершили экзамен досрочно по уважительным причинам, не завершили экзамен из-за нарушения порядка проведения.</a:t>
              </a:r>
            </a:p>
          </p:txBody>
        </p:sp>
        <p:pic>
          <p:nvPicPr>
            <p:cNvPr id="16" name="Picture 4" descr="Picture background">
              <a:extLst>
                <a:ext uri="{FF2B5EF4-FFF2-40B4-BE49-F238E27FC236}">
                  <a16:creationId xmlns:a16="http://schemas.microsoft.com/office/drawing/2014/main" xmlns="" id="{B5964449-2629-474E-D8B9-E8F8F4E4A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43840" y="2197927"/>
              <a:ext cx="482588" cy="22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589FA181-3BE2-9F16-2820-90751C93D4AE}"/>
                </a:ext>
              </a:extLst>
            </p:cNvPr>
            <p:cNvSpPr/>
            <p:nvPr/>
          </p:nvSpPr>
          <p:spPr>
            <a:xfrm>
              <a:off x="390880" y="4603258"/>
              <a:ext cx="6176863" cy="2259879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137A02D-5555-97A1-DF57-E24E1AF37D15}"/>
                </a:ext>
              </a:extLst>
            </p:cNvPr>
            <p:cNvSpPr/>
            <p:nvPr/>
          </p:nvSpPr>
          <p:spPr>
            <a:xfrm>
              <a:off x="758255" y="4675804"/>
              <a:ext cx="5431587" cy="9587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Длительность: </a:t>
              </a:r>
            </a:p>
            <a:p>
              <a:pPr algn="ctr"/>
              <a:r>
                <a:rPr lang="ru-RU" b="1" dirty="0"/>
                <a:t>3 часа 55 минут</a:t>
              </a:r>
            </a:p>
          </p:txBody>
        </p:sp>
        <p:pic>
          <p:nvPicPr>
            <p:cNvPr id="2054" name="Picture 6" descr="Picture background">
              <a:extLst>
                <a:ext uri="{FF2B5EF4-FFF2-40B4-BE49-F238E27FC236}">
                  <a16:creationId xmlns:a16="http://schemas.microsoft.com/office/drawing/2014/main" xmlns="" id="{F12A0D82-D871-BC91-1D2E-EBC45CFA3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77" y="4800430"/>
              <a:ext cx="754426" cy="75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244DFB6-25B8-046F-2378-BDD5B2BAD4BB}"/>
                </a:ext>
              </a:extLst>
            </p:cNvPr>
            <p:cNvSpPr/>
            <p:nvPr/>
          </p:nvSpPr>
          <p:spPr>
            <a:xfrm>
              <a:off x="758254" y="5838622"/>
              <a:ext cx="5431587" cy="9587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 час 30 минут</a:t>
              </a:r>
            </a:p>
            <a:p>
              <a:pPr algn="ctr"/>
              <a:r>
                <a:rPr lang="ru-RU" sz="1400" dirty="0"/>
                <a:t>для участников с ОВЗ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493A2BF2-937A-C82B-A52C-B80C297979E9}"/>
                </a:ext>
              </a:extLst>
            </p:cNvPr>
            <p:cNvSpPr/>
            <p:nvPr/>
          </p:nvSpPr>
          <p:spPr>
            <a:xfrm>
              <a:off x="3274299" y="5527378"/>
              <a:ext cx="399495" cy="368511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+</a:t>
              </a:r>
              <a:endParaRPr lang="ru-RU" sz="2000" b="1" dirty="0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B839362C-69FC-D22D-5A02-DB577A1B5489}"/>
                </a:ext>
              </a:extLst>
            </p:cNvPr>
            <p:cNvSpPr/>
            <p:nvPr/>
          </p:nvSpPr>
          <p:spPr>
            <a:xfrm>
              <a:off x="561293" y="3943817"/>
              <a:ext cx="2653514" cy="5320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Вход с 09:00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446EAF11-C399-51D6-1CC6-2D92A2D7F4A3}"/>
                </a:ext>
              </a:extLst>
            </p:cNvPr>
            <p:cNvSpPr/>
            <p:nvPr/>
          </p:nvSpPr>
          <p:spPr>
            <a:xfrm>
              <a:off x="3643195" y="3943816"/>
              <a:ext cx="2653514" cy="5320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Начало 10:00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161EDB20-E800-AAC3-9EFB-F0629038CAE5}"/>
                </a:ext>
              </a:extLst>
            </p:cNvPr>
            <p:cNvSpPr/>
            <p:nvPr/>
          </p:nvSpPr>
          <p:spPr>
            <a:xfrm>
              <a:off x="1366619" y="6940879"/>
              <a:ext cx="4214853" cy="39863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Если участник опоздал:</a:t>
              </a:r>
            </a:p>
          </p:txBody>
        </p:sp>
        <p:pic>
          <p:nvPicPr>
            <p:cNvPr id="2058" name="Picture 10" descr="Picture background">
              <a:extLst>
                <a:ext uri="{FF2B5EF4-FFF2-40B4-BE49-F238E27FC236}">
                  <a16:creationId xmlns:a16="http://schemas.microsoft.com/office/drawing/2014/main" xmlns="" id="{277430CB-0B49-3D86-FF61-48B3F65A3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93" y="6837508"/>
              <a:ext cx="780097" cy="56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xmlns="" id="{464A83A0-466A-4EBA-2DF7-FCF97880829F}"/>
                </a:ext>
              </a:extLst>
            </p:cNvPr>
            <p:cNvSpPr/>
            <p:nvPr/>
          </p:nvSpPr>
          <p:spPr>
            <a:xfrm>
              <a:off x="1238233" y="7399828"/>
              <a:ext cx="4544814" cy="5320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Все равно сможет написать сочинение</a:t>
              </a:r>
            </a:p>
          </p:txBody>
        </p:sp>
        <p:pic>
          <p:nvPicPr>
            <p:cNvPr id="25" name="Picture 6" descr="Picture background">
              <a:extLst>
                <a:ext uri="{FF2B5EF4-FFF2-40B4-BE49-F238E27FC236}">
                  <a16:creationId xmlns:a16="http://schemas.microsoft.com/office/drawing/2014/main" xmlns="" id="{98559774-B146-7F1D-FC36-830B0F86B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848235" y="7454340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4BEFF54C-F401-4C35-BE06-22FAF1139E6D}"/>
                </a:ext>
              </a:extLst>
            </p:cNvPr>
            <p:cNvSpPr/>
            <p:nvPr/>
          </p:nvSpPr>
          <p:spPr>
            <a:xfrm>
              <a:off x="1238233" y="7986347"/>
              <a:ext cx="4544814" cy="5320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Время написания НЕ продлят</a:t>
              </a:r>
            </a:p>
          </p:txBody>
        </p:sp>
        <p:pic>
          <p:nvPicPr>
            <p:cNvPr id="26" name="Picture 8" descr="Picture background">
              <a:extLst>
                <a:ext uri="{FF2B5EF4-FFF2-40B4-BE49-F238E27FC236}">
                  <a16:creationId xmlns:a16="http://schemas.microsoft.com/office/drawing/2014/main" xmlns="" id="{5594BABE-97EE-9D6A-8476-4A3B7EF4A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89" b="95911" l="1455" r="97273">
                          <a14:foregroundMark x1="3273" y1="31970" x2="4000" y2="53160"/>
                          <a14:foregroundMark x1="32545" y1="59665" x2="38000" y2="69703"/>
                          <a14:foregroundMark x1="63091" y1="39033" x2="40909" y2="71004"/>
                          <a14:foregroundMark x1="40909" y1="71004" x2="38727" y2="71004"/>
                          <a14:foregroundMark x1="24727" y1="47584" x2="26182" y2="56134"/>
                          <a14:foregroundMark x1="67273" y1="32528" x2="74909" y2="23978"/>
                          <a14:foregroundMark x1="84727" y1="12639" x2="84727" y2="12639"/>
                          <a14:foregroundMark x1="79818" y1="16171" x2="82545" y2="14126"/>
                          <a14:foregroundMark x1="88182" y1="8364" x2="90364" y2="8364"/>
                          <a14:foregroundMark x1="77818" y1="17658" x2="83273" y2="12639"/>
                          <a14:foregroundMark x1="1818" y1="11896" x2="3273" y2="18401"/>
                          <a14:foregroundMark x1="12909" y1="10595" x2="20000" y2="10595"/>
                          <a14:foregroundMark x1="40909" y1="10595" x2="47818" y2="11896"/>
                          <a14:foregroundMark x1="64545" y1="11152" x2="67273" y2="10595"/>
                          <a14:foregroundMark x1="72182" y1="11152" x2="74909" y2="9851"/>
                          <a14:foregroundMark x1="77818" y1="7621" x2="77818" y2="7621"/>
                          <a14:foregroundMark x1="88182" y1="31970" x2="87455" y2="62454"/>
                          <a14:foregroundMark x1="20000" y1="95911" x2="62727" y2="95167"/>
                          <a14:foregroundMark x1="62727" y1="95167" x2="64545" y2="94610"/>
                          <a14:foregroundMark x1="72909" y1="95167" x2="83273" y2="95167"/>
                          <a14:foregroundMark x1="85455" y1="73978" x2="84727" y2="92379"/>
                          <a14:foregroundMark x1="3273" y1="86617" x2="5273" y2="95911"/>
                          <a14:foregroundMark x1="95091" y1="5576" x2="97273" y2="40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31" y="8041257"/>
              <a:ext cx="43160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50C1DB21-C09B-1D05-D4CF-248A2C8AB6A5}"/>
                </a:ext>
              </a:extLst>
            </p:cNvPr>
            <p:cNvSpPr/>
            <p:nvPr/>
          </p:nvSpPr>
          <p:spPr>
            <a:xfrm>
              <a:off x="1238233" y="8572866"/>
              <a:ext cx="4544814" cy="5320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Инструктаж проводить НЕ будут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9604ACE1-1EFA-EFCB-C3EE-05674C1C15BD}"/>
                </a:ext>
              </a:extLst>
            </p:cNvPr>
            <p:cNvSpPr/>
            <p:nvPr/>
          </p:nvSpPr>
          <p:spPr>
            <a:xfrm>
              <a:off x="1238233" y="9159385"/>
              <a:ext cx="4544814" cy="5320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Расскажут правила заполнения бланков</a:t>
              </a:r>
            </a:p>
          </p:txBody>
        </p:sp>
        <p:pic>
          <p:nvPicPr>
            <p:cNvPr id="30" name="Picture 8" descr="Picture background">
              <a:extLst>
                <a:ext uri="{FF2B5EF4-FFF2-40B4-BE49-F238E27FC236}">
                  <a16:creationId xmlns:a16="http://schemas.microsoft.com/office/drawing/2014/main" xmlns="" id="{2C4306CF-6DEA-142F-4F88-8953287B2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89" b="95911" l="1455" r="97273">
                          <a14:foregroundMark x1="3273" y1="31970" x2="4000" y2="53160"/>
                          <a14:foregroundMark x1="32545" y1="59665" x2="38000" y2="69703"/>
                          <a14:foregroundMark x1="63091" y1="39033" x2="40909" y2="71004"/>
                          <a14:foregroundMark x1="40909" y1="71004" x2="38727" y2="71004"/>
                          <a14:foregroundMark x1="24727" y1="47584" x2="26182" y2="56134"/>
                          <a14:foregroundMark x1="67273" y1="32528" x2="74909" y2="23978"/>
                          <a14:foregroundMark x1="84727" y1="12639" x2="84727" y2="12639"/>
                          <a14:foregroundMark x1="79818" y1="16171" x2="82545" y2="14126"/>
                          <a14:foregroundMark x1="88182" y1="8364" x2="90364" y2="8364"/>
                          <a14:foregroundMark x1="77818" y1="17658" x2="83273" y2="12639"/>
                          <a14:foregroundMark x1="1818" y1="11896" x2="3273" y2="18401"/>
                          <a14:foregroundMark x1="12909" y1="10595" x2="20000" y2="10595"/>
                          <a14:foregroundMark x1="40909" y1="10595" x2="47818" y2="11896"/>
                          <a14:foregroundMark x1="64545" y1="11152" x2="67273" y2="10595"/>
                          <a14:foregroundMark x1="72182" y1="11152" x2="74909" y2="9851"/>
                          <a14:foregroundMark x1="77818" y1="7621" x2="77818" y2="7621"/>
                          <a14:foregroundMark x1="88182" y1="31970" x2="87455" y2="62454"/>
                          <a14:foregroundMark x1="20000" y1="95911" x2="62727" y2="95167"/>
                          <a14:foregroundMark x1="62727" y1="95167" x2="64545" y2="94610"/>
                          <a14:foregroundMark x1="72909" y1="95167" x2="83273" y2="95167"/>
                          <a14:foregroundMark x1="85455" y1="73978" x2="84727" y2="92379"/>
                          <a14:foregroundMark x1="3273" y1="86617" x2="5273" y2="95911"/>
                          <a14:foregroundMark x1="95091" y1="5576" x2="97273" y2="40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31" y="8627776"/>
              <a:ext cx="43160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Picture background">
              <a:extLst>
                <a:ext uri="{FF2B5EF4-FFF2-40B4-BE49-F238E27FC236}">
                  <a16:creationId xmlns:a16="http://schemas.microsoft.com/office/drawing/2014/main" xmlns="" id="{10CF9BDD-F916-82A0-CF2D-A530DB52ED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839323" y="9214295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8FD173-FB0C-0C58-3BBA-E1E809326D25}"/>
              </a:ext>
            </a:extLst>
          </p:cNvPr>
          <p:cNvSpPr txBox="1"/>
          <p:nvPr/>
        </p:nvSpPr>
        <p:spPr>
          <a:xfrm>
            <a:off x="914400" y="1691877"/>
            <a:ext cx="8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среда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217EE7-0371-BF01-FFD2-BEFABF31CE72}"/>
              </a:ext>
            </a:extLst>
          </p:cNvPr>
          <p:cNvSpPr txBox="1"/>
          <p:nvPr/>
        </p:nvSpPr>
        <p:spPr>
          <a:xfrm>
            <a:off x="3017832" y="1687620"/>
            <a:ext cx="8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среда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C55333-D523-0AAD-C098-C6D23FC0E7ED}"/>
              </a:ext>
            </a:extLst>
          </p:cNvPr>
          <p:cNvSpPr txBox="1"/>
          <p:nvPr/>
        </p:nvSpPr>
        <p:spPr>
          <a:xfrm>
            <a:off x="5045808" y="1673033"/>
            <a:ext cx="8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21743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3324FF8-F6C7-DF44-78A3-48585B0AC330}"/>
              </a:ext>
            </a:extLst>
          </p:cNvPr>
          <p:cNvGrpSpPr/>
          <p:nvPr/>
        </p:nvGrpSpPr>
        <p:grpSpPr>
          <a:xfrm>
            <a:off x="180148" y="262177"/>
            <a:ext cx="6603510" cy="9280021"/>
            <a:chOff x="180148" y="262177"/>
            <a:chExt cx="6603510" cy="92800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B53447E-88F9-410F-470A-46454F9FB6E8}"/>
                </a:ext>
              </a:extLst>
            </p:cNvPr>
            <p:cNvSpPr txBox="1"/>
            <p:nvPr/>
          </p:nvSpPr>
          <p:spPr>
            <a:xfrm>
              <a:off x="430186" y="953724"/>
              <a:ext cx="30526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Документ, удостоверяющий личность.</a:t>
              </a:r>
            </a:p>
            <a:p>
              <a:r>
                <a:rPr lang="ru-RU" sz="1600" b="1" dirty="0"/>
                <a:t>Ручка (гелевая или капиллярная) с чернилами черного цвета.</a:t>
              </a:r>
            </a:p>
          </p:txBody>
        </p:sp>
        <p:pic>
          <p:nvPicPr>
            <p:cNvPr id="6" name="Picture 6" descr="Picture background">
              <a:extLst>
                <a:ext uri="{FF2B5EF4-FFF2-40B4-BE49-F238E27FC236}">
                  <a16:creationId xmlns:a16="http://schemas.microsoft.com/office/drawing/2014/main" xmlns="" id="{4AC7121F-7323-8CF7-B31B-0FEF7DE31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182078" y="1016747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icture background">
              <a:extLst>
                <a:ext uri="{FF2B5EF4-FFF2-40B4-BE49-F238E27FC236}">
                  <a16:creationId xmlns:a16="http://schemas.microsoft.com/office/drawing/2014/main" xmlns="" id="{E93C9DF0-6DA9-3308-8A09-49C8472A9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180148" y="1528919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B4F438E-A25A-D812-AA5E-CB93BB896814}"/>
                </a:ext>
              </a:extLst>
            </p:cNvPr>
            <p:cNvSpPr txBox="1"/>
            <p:nvPr/>
          </p:nvSpPr>
          <p:spPr>
            <a:xfrm>
              <a:off x="934268" y="2929584"/>
              <a:ext cx="5849390" cy="21369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600" b="1" dirty="0"/>
                <a:t>Средства связи.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Фото-, аудио- и видеоаппаратура.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Электронно-вычислительная техника.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Справочные материалы.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Собственные словари.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Заметки и другие средства хранения и передачи информации.</a:t>
              </a:r>
            </a:p>
            <a:p>
              <a:pPr>
                <a:lnSpc>
                  <a:spcPts val="2000"/>
                </a:lnSpc>
              </a:pPr>
              <a:r>
                <a:rPr lang="ru-RU" sz="1600" b="1" dirty="0"/>
                <a:t>Тексты литературных произведений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DE3186A-01FF-0CEE-29B2-9E18C2B609AE}"/>
                </a:ext>
              </a:extLst>
            </p:cNvPr>
            <p:cNvSpPr txBox="1"/>
            <p:nvPr/>
          </p:nvSpPr>
          <p:spPr>
            <a:xfrm>
              <a:off x="3730976" y="948658"/>
              <a:ext cx="30526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Лекарства и питание (по необходимости).</a:t>
              </a:r>
            </a:p>
            <a:p>
              <a:r>
                <a:rPr lang="ru-RU" sz="1600" b="1" dirty="0"/>
                <a:t>Специальные технические средства (для участников с ОВЗ).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ECE221-D172-394F-B57A-DF282634D3BC}"/>
                </a:ext>
              </a:extLst>
            </p:cNvPr>
            <p:cNvSpPr txBox="1"/>
            <p:nvPr/>
          </p:nvSpPr>
          <p:spPr>
            <a:xfrm>
              <a:off x="3650674" y="8218759"/>
              <a:ext cx="30724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В своей образовательной организации или по месту регистрации на экзамен.</a:t>
              </a:r>
            </a:p>
            <a:p>
              <a:r>
                <a:rPr lang="ru-RU" sz="1600" b="1" dirty="0"/>
                <a:t>На региональных сайтах или по телефону горячей линии.</a:t>
              </a:r>
              <a:r>
                <a:rPr lang="ru-RU" sz="1600" dirty="0"/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DBB7AA5-0FA1-3896-45E6-5AA0E715CC30}"/>
                </a:ext>
              </a:extLst>
            </p:cNvPr>
            <p:cNvSpPr txBox="1"/>
            <p:nvPr/>
          </p:nvSpPr>
          <p:spPr>
            <a:xfrm>
              <a:off x="412180" y="6171280"/>
              <a:ext cx="2795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Как  допуск к ГИА действуют </a:t>
              </a:r>
            </a:p>
            <a:p>
              <a:r>
                <a:rPr lang="ru-RU" b="1" dirty="0">
                  <a:solidFill>
                    <a:srgbClr val="C00000"/>
                  </a:solidFill>
                </a:rPr>
                <a:t>БЕССРОЧНО!</a:t>
              </a:r>
            </a:p>
          </p:txBody>
        </p:sp>
        <p:pic>
          <p:nvPicPr>
            <p:cNvPr id="1030" name="Picture 6" descr="Picture background">
              <a:extLst>
                <a:ext uri="{FF2B5EF4-FFF2-40B4-BE49-F238E27FC236}">
                  <a16:creationId xmlns:a16="http://schemas.microsoft.com/office/drawing/2014/main" xmlns="" id="{03BA78B3-EB4E-DA46-6F49-F57498C19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3438" l="3579" r="96632">
                          <a14:foregroundMark x1="59579" y1="5000" x2="61684" y2="11875"/>
                          <a14:foregroundMark x1="90105" y1="39375" x2="96632" y2="41875"/>
                          <a14:foregroundMark x1="59368" y1="2500" x2="60842" y2="3438"/>
                          <a14:foregroundMark x1="3579" y1="41875" x2="10947" y2="44063"/>
                          <a14:foregroundMark x1="17474" y1="91563" x2="17684" y2="93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1928">
              <a:off x="4955924" y="6840388"/>
              <a:ext cx="739251" cy="49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Picture background">
              <a:extLst>
                <a:ext uri="{FF2B5EF4-FFF2-40B4-BE49-F238E27FC236}">
                  <a16:creationId xmlns:a16="http://schemas.microsoft.com/office/drawing/2014/main" xmlns="" id="{A9181FA8-DA59-18F2-0853-EFAB25E3CE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3333667" y="8297564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Picture background">
              <a:extLst>
                <a:ext uri="{FF2B5EF4-FFF2-40B4-BE49-F238E27FC236}">
                  <a16:creationId xmlns:a16="http://schemas.microsoft.com/office/drawing/2014/main" xmlns="" id="{E34E880A-6FCB-0327-60C9-FDD6E9B98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3333667" y="9045619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Picture background">
              <a:extLst>
                <a:ext uri="{FF2B5EF4-FFF2-40B4-BE49-F238E27FC236}">
                  <a16:creationId xmlns:a16="http://schemas.microsoft.com/office/drawing/2014/main" xmlns="" id="{2B758DE5-C251-9D45-447A-1903D191AA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3480507" y="1016747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Picture background">
              <a:extLst>
                <a:ext uri="{FF2B5EF4-FFF2-40B4-BE49-F238E27FC236}">
                  <a16:creationId xmlns:a16="http://schemas.microsoft.com/office/drawing/2014/main" xmlns="" id="{9F1140F7-0103-6A51-989B-9C538FD510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3480507" y="1496635"/>
              <a:ext cx="252830" cy="24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icture background">
              <a:extLst>
                <a:ext uri="{FF2B5EF4-FFF2-40B4-BE49-F238E27FC236}">
                  <a16:creationId xmlns:a16="http://schemas.microsoft.com/office/drawing/2014/main" xmlns="" id="{B772294F-AD80-F088-D778-F1E97B357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3022103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Picture background">
              <a:extLst>
                <a:ext uri="{FF2B5EF4-FFF2-40B4-BE49-F238E27FC236}">
                  <a16:creationId xmlns:a16="http://schemas.microsoft.com/office/drawing/2014/main" xmlns="" id="{D8BA5200-8ECF-9327-7105-1F9BFEB98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3305674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Picture background">
              <a:extLst>
                <a:ext uri="{FF2B5EF4-FFF2-40B4-BE49-F238E27FC236}">
                  <a16:creationId xmlns:a16="http://schemas.microsoft.com/office/drawing/2014/main" xmlns="" id="{745E049F-3234-6425-DC76-2FD5F477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3589245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Picture background">
              <a:extLst>
                <a:ext uri="{FF2B5EF4-FFF2-40B4-BE49-F238E27FC236}">
                  <a16:creationId xmlns:a16="http://schemas.microsoft.com/office/drawing/2014/main" xmlns="" id="{97991333-009D-8E69-8CBF-1CCC4156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3872816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Picture background">
              <a:extLst>
                <a:ext uri="{FF2B5EF4-FFF2-40B4-BE49-F238E27FC236}">
                  <a16:creationId xmlns:a16="http://schemas.microsoft.com/office/drawing/2014/main" xmlns="" id="{F5D0D3D3-6DEF-05CB-8B08-D3541AE0F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4156387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Picture background">
              <a:extLst>
                <a:ext uri="{FF2B5EF4-FFF2-40B4-BE49-F238E27FC236}">
                  <a16:creationId xmlns:a16="http://schemas.microsoft.com/office/drawing/2014/main" xmlns="" id="{D567A971-50F8-FC25-9A1E-B9893E644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26" y="4723528"/>
              <a:ext cx="258742" cy="25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AB394670-72F9-752F-D690-FCF376346C5A}"/>
                </a:ext>
              </a:extLst>
            </p:cNvPr>
            <p:cNvSpPr/>
            <p:nvPr/>
          </p:nvSpPr>
          <p:spPr>
            <a:xfrm>
              <a:off x="318237" y="285656"/>
              <a:ext cx="2889091" cy="47592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Что </a:t>
              </a:r>
              <a:r>
                <a:rPr lang="ru-RU" b="1" dirty="0"/>
                <a:t>нужно</a:t>
              </a:r>
              <a:r>
                <a:rPr lang="ru-RU" dirty="0"/>
                <a:t> взять с собой?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CAD4CF14-B93A-D2DC-7629-C43614DBB5E0}"/>
                </a:ext>
              </a:extLst>
            </p:cNvPr>
            <p:cNvSpPr/>
            <p:nvPr/>
          </p:nvSpPr>
          <p:spPr>
            <a:xfrm>
              <a:off x="3650674" y="262177"/>
              <a:ext cx="2944077" cy="49940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Что </a:t>
              </a:r>
              <a:r>
                <a:rPr lang="ru-RU" b="1" dirty="0"/>
                <a:t>можно</a:t>
              </a:r>
              <a:r>
                <a:rPr lang="ru-RU" dirty="0"/>
                <a:t> взять с собой?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8DCE95F-C5F6-8FBC-8E90-79C1E3A776F8}"/>
                </a:ext>
              </a:extLst>
            </p:cNvPr>
            <p:cNvSpPr/>
            <p:nvPr/>
          </p:nvSpPr>
          <p:spPr>
            <a:xfrm>
              <a:off x="1839625" y="2429824"/>
              <a:ext cx="3281763" cy="4138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Что </a:t>
              </a:r>
              <a:r>
                <a:rPr lang="ru-RU" b="1" dirty="0"/>
                <a:t>нельзя</a:t>
              </a:r>
              <a:r>
                <a:rPr lang="ru-RU" dirty="0"/>
                <a:t> брать с собой?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5AADB483-2D13-37FD-509B-8CD320C26F0B}"/>
                </a:ext>
              </a:extLst>
            </p:cNvPr>
            <p:cNvSpPr/>
            <p:nvPr/>
          </p:nvSpPr>
          <p:spPr>
            <a:xfrm>
              <a:off x="1643800" y="5378993"/>
              <a:ext cx="3673412" cy="4138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Сколько действуют результаты?</a:t>
              </a:r>
            </a:p>
          </p:txBody>
        </p:sp>
        <p:pic>
          <p:nvPicPr>
            <p:cNvPr id="1034" name="Picture 10" descr="Picture background">
              <a:extLst>
                <a:ext uri="{FF2B5EF4-FFF2-40B4-BE49-F238E27FC236}">
                  <a16:creationId xmlns:a16="http://schemas.microsoft.com/office/drawing/2014/main" xmlns="" id="{442F390D-7319-F75D-E09B-55AA48F17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2555">
              <a:off x="2735416" y="6032294"/>
              <a:ext cx="943822" cy="9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xmlns="" id="{7FCEAA51-0AE7-79BB-BD4B-0962960E8683}"/>
                </a:ext>
              </a:extLst>
            </p:cNvPr>
            <p:cNvSpPr/>
            <p:nvPr/>
          </p:nvSpPr>
          <p:spPr>
            <a:xfrm>
              <a:off x="3730976" y="7455441"/>
              <a:ext cx="2863775" cy="60219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Где узнать результаты</a:t>
              </a:r>
              <a:r>
                <a:rPr lang="ru-RU" dirty="0"/>
                <a:t>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538D36-C63B-73FD-5D83-065D12572A62}"/>
              </a:ext>
            </a:extLst>
          </p:cNvPr>
          <p:cNvSpPr txBox="1"/>
          <p:nvPr/>
        </p:nvSpPr>
        <p:spPr>
          <a:xfrm>
            <a:off x="3927977" y="6309779"/>
            <a:ext cx="279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поступления в ВУЗ</a:t>
            </a:r>
          </a:p>
          <a:p>
            <a:r>
              <a:rPr lang="ru-RU" b="1" dirty="0">
                <a:solidFill>
                  <a:srgbClr val="C00000"/>
                </a:solidFill>
              </a:rPr>
              <a:t>4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F299FFB-AC22-BCFD-6DB1-FC489C329A94}"/>
              </a:ext>
            </a:extLst>
          </p:cNvPr>
          <p:cNvSpPr/>
          <p:nvPr/>
        </p:nvSpPr>
        <p:spPr>
          <a:xfrm>
            <a:off x="306563" y="7452888"/>
            <a:ext cx="2863775" cy="6047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Подача заявления: </a:t>
            </a:r>
          </a:p>
          <a:p>
            <a:pPr algn="ctr"/>
            <a:r>
              <a:rPr lang="ru-RU" b="1" dirty="0"/>
              <a:t>до 18 ноября 2025 </a:t>
            </a:r>
            <a:r>
              <a:rPr lang="ru-RU" dirty="0"/>
              <a:t>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BE78F3-A4B9-585D-64BA-988A8FAF1943}"/>
              </a:ext>
            </a:extLst>
          </p:cNvPr>
          <p:cNvSpPr txBox="1"/>
          <p:nvPr/>
        </p:nvSpPr>
        <p:spPr>
          <a:xfrm>
            <a:off x="216808" y="8220889"/>
            <a:ext cx="305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1. Обучающиеся и экстерны – в образовательной организации.</a:t>
            </a:r>
          </a:p>
          <a:p>
            <a:r>
              <a:rPr lang="ru-RU" sz="1600" b="1" dirty="0"/>
              <a:t>2. Выпускники прошлых лет – в местах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421788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5E635EB-33AA-E926-8F89-E7D5287DE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05781"/>
              </p:ext>
            </p:extLst>
          </p:nvPr>
        </p:nvGraphicFramePr>
        <p:xfrm>
          <a:off x="352886" y="778940"/>
          <a:ext cx="6288720" cy="352734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1298">
                  <a:extLst>
                    <a:ext uri="{9D8B030D-6E8A-4147-A177-3AD203B41FA5}">
                      <a16:colId xmlns:a16="http://schemas.microsoft.com/office/drawing/2014/main" xmlns="" val="3638140081"/>
                    </a:ext>
                  </a:extLst>
                </a:gridCol>
                <a:gridCol w="5557422">
                  <a:extLst>
                    <a:ext uri="{9D8B030D-6E8A-4147-A177-3AD203B41FA5}">
                      <a16:colId xmlns:a16="http://schemas.microsoft.com/office/drawing/2014/main" xmlns="" val="2987027738"/>
                    </a:ext>
                  </a:extLst>
                </a:gridCol>
              </a:tblGrid>
              <a:tr h="3680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183281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Разделяете ли Вы убеждение автора романа «Война и мир» в том, что для счастья человеку необходимы любовь и взаимопонимание близких?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7570135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Согласны ли Вы с утверждением, что повзрослеть – значит научиться нести ответственность за других?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891398"/>
                  </a:ext>
                </a:extLst>
              </a:tr>
              <a:tr h="486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Какие жизненные принципы и правила Вы бы постарались сохранить неизменными при любых обстоятельствах?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68013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Событие отечественной истории, запечатлённое в искусстве.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5341802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Событие отечественной истории, запечатлённое в искусстве.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953381"/>
                  </a:ext>
                </a:extLst>
              </a:tr>
              <a:tr h="49915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Жизненный опыт кого из литературных героев может быть иллюстрацией к мысли А.С. Пушкина: «Бегут, меняясь, наши лета, меняя всё, меняя нас»?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26105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7DA2BF3-6013-1288-42CA-307C79C5AFE4}"/>
              </a:ext>
            </a:extLst>
          </p:cNvPr>
          <p:cNvGrpSpPr/>
          <p:nvPr/>
        </p:nvGrpSpPr>
        <p:grpSpPr>
          <a:xfrm>
            <a:off x="91121" y="202654"/>
            <a:ext cx="6550485" cy="9416477"/>
            <a:chOff x="91121" y="202654"/>
            <a:chExt cx="6550485" cy="941647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A395545F-933D-1C87-E138-2513B23666F5}"/>
                </a:ext>
              </a:extLst>
            </p:cNvPr>
            <p:cNvSpPr/>
            <p:nvPr/>
          </p:nvSpPr>
          <p:spPr>
            <a:xfrm>
              <a:off x="819948" y="202654"/>
              <a:ext cx="5247675" cy="43308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Комплект тем итогового сочинения 2025/2026 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D49777A2-8045-B0E7-C9AA-65FC3333CD12}"/>
                </a:ext>
              </a:extLst>
            </p:cNvPr>
            <p:cNvSpPr/>
            <p:nvPr/>
          </p:nvSpPr>
          <p:spPr>
            <a:xfrm>
              <a:off x="1238230" y="7675391"/>
              <a:ext cx="5232479" cy="5320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b="1" dirty="0"/>
                <a:t>Рекомендуемый</a:t>
              </a:r>
              <a:r>
                <a:rPr lang="ru-RU" dirty="0"/>
                <a:t> объем сочинения от </a:t>
              </a:r>
              <a:r>
                <a:rPr lang="ru-RU" b="1" dirty="0"/>
                <a:t>350 слов</a:t>
              </a:r>
            </a:p>
          </p:txBody>
        </p:sp>
        <p:pic>
          <p:nvPicPr>
            <p:cNvPr id="8" name="Picture 6" descr="Picture background">
              <a:extLst>
                <a:ext uri="{FF2B5EF4-FFF2-40B4-BE49-F238E27FC236}">
                  <a16:creationId xmlns:a16="http://schemas.microsoft.com/office/drawing/2014/main" xmlns="" id="{8E7CFA7B-C50B-AFB4-D402-F5B7287748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805162" y="7730243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BB952D62-4646-130C-D0E3-83AC61399B7D}"/>
                </a:ext>
              </a:extLst>
            </p:cNvPr>
            <p:cNvSpPr/>
            <p:nvPr/>
          </p:nvSpPr>
          <p:spPr>
            <a:xfrm>
              <a:off x="1238230" y="8305615"/>
              <a:ext cx="5232479" cy="6800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b="1" dirty="0"/>
                <a:t>Минимальный</a:t>
              </a:r>
              <a:r>
                <a:rPr lang="ru-RU" dirty="0"/>
                <a:t> объем сочинения </a:t>
              </a:r>
              <a:r>
                <a:rPr lang="ru-RU" b="1" dirty="0"/>
                <a:t>от 250 слов</a:t>
              </a:r>
            </a:p>
          </p:txBody>
        </p:sp>
        <p:pic>
          <p:nvPicPr>
            <p:cNvPr id="11" name="Picture 8" descr="Picture background">
              <a:extLst>
                <a:ext uri="{FF2B5EF4-FFF2-40B4-BE49-F238E27FC236}">
                  <a16:creationId xmlns:a16="http://schemas.microsoft.com/office/drawing/2014/main" xmlns="" id="{7C587F1B-F76D-E43C-8C00-D10D13755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89" b="95911" l="1455" r="97273">
                          <a14:foregroundMark x1="3273" y1="31970" x2="4000" y2="53160"/>
                          <a14:foregroundMark x1="32545" y1="59665" x2="38000" y2="69703"/>
                          <a14:foregroundMark x1="63091" y1="39033" x2="40909" y2="71004"/>
                          <a14:foregroundMark x1="40909" y1="71004" x2="38727" y2="71004"/>
                          <a14:foregroundMark x1="24727" y1="47584" x2="26182" y2="56134"/>
                          <a14:foregroundMark x1="67273" y1="32528" x2="74909" y2="23978"/>
                          <a14:foregroundMark x1="84727" y1="12639" x2="84727" y2="12639"/>
                          <a14:foregroundMark x1="79818" y1="16171" x2="82545" y2="14126"/>
                          <a14:foregroundMark x1="88182" y1="8364" x2="90364" y2="8364"/>
                          <a14:foregroundMark x1="77818" y1="17658" x2="83273" y2="12639"/>
                          <a14:foregroundMark x1="1818" y1="11896" x2="3273" y2="18401"/>
                          <a14:foregroundMark x1="12909" y1="10595" x2="20000" y2="10595"/>
                          <a14:foregroundMark x1="40909" y1="10595" x2="47818" y2="11896"/>
                          <a14:foregroundMark x1="64545" y1="11152" x2="67273" y2="10595"/>
                          <a14:foregroundMark x1="72182" y1="11152" x2="74909" y2="9851"/>
                          <a14:foregroundMark x1="77818" y1="7621" x2="77818" y2="7621"/>
                          <a14:foregroundMark x1="88182" y1="31970" x2="87455" y2="62454"/>
                          <a14:foregroundMark x1="20000" y1="95911" x2="62727" y2="95167"/>
                          <a14:foregroundMark x1="62727" y1="95167" x2="64545" y2="94610"/>
                          <a14:foregroundMark x1="72909" y1="95167" x2="83273" y2="95167"/>
                          <a14:foregroundMark x1="85455" y1="73978" x2="84727" y2="92379"/>
                          <a14:foregroundMark x1="3273" y1="86617" x2="5273" y2="95911"/>
                          <a14:foregroundMark x1="95091" y1="5576" x2="97273" y2="40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62" y="8434557"/>
              <a:ext cx="43160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F5BA1848-5014-44E3-54B5-C675F681E059}"/>
                </a:ext>
              </a:extLst>
            </p:cNvPr>
            <p:cNvSpPr/>
            <p:nvPr/>
          </p:nvSpPr>
          <p:spPr>
            <a:xfrm>
              <a:off x="805162" y="7045050"/>
              <a:ext cx="5665547" cy="5320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Сочинение должно быть написано самостоятельно</a:t>
              </a:r>
            </a:p>
          </p:txBody>
        </p:sp>
        <p:pic>
          <p:nvPicPr>
            <p:cNvPr id="13" name="Picture 6" descr="Picture background">
              <a:extLst>
                <a:ext uri="{FF2B5EF4-FFF2-40B4-BE49-F238E27FC236}">
                  <a16:creationId xmlns:a16="http://schemas.microsoft.com/office/drawing/2014/main" xmlns="" id="{FC394BA8-B61C-03EC-FD5F-A214ED23CE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387286" y="7099960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E607B4D4-B579-337E-6377-D4F4DACDD7EF}"/>
                </a:ext>
              </a:extLst>
            </p:cNvPr>
            <p:cNvSpPr/>
            <p:nvPr/>
          </p:nvSpPr>
          <p:spPr>
            <a:xfrm>
              <a:off x="523783" y="5884277"/>
              <a:ext cx="5946926" cy="105933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Допускается прямое или косвенное цитирование с ссылкой на источник. Объем цитирования не должен превышать объем Вашего собственного текста</a:t>
              </a:r>
              <a:r>
                <a:rPr lang="ru-RU" dirty="0"/>
                <a:t> </a:t>
              </a:r>
            </a:p>
          </p:txBody>
        </p:sp>
        <p:pic>
          <p:nvPicPr>
            <p:cNvPr id="15" name="Picture 6" descr="Picture background">
              <a:extLst>
                <a:ext uri="{FF2B5EF4-FFF2-40B4-BE49-F238E27FC236}">
                  <a16:creationId xmlns:a16="http://schemas.microsoft.com/office/drawing/2014/main" xmlns="" id="{90F9B068-8D09-4E19-7B70-BF66DF601B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91121" y="6202851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EF55E375-3850-91C4-90FA-6260841B3073}"/>
                </a:ext>
              </a:extLst>
            </p:cNvPr>
            <p:cNvSpPr/>
            <p:nvPr/>
          </p:nvSpPr>
          <p:spPr>
            <a:xfrm>
              <a:off x="1238231" y="9087124"/>
              <a:ext cx="5232479" cy="5320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b="1" dirty="0"/>
                <a:t>Сочинение пишите четко и разборчиво</a:t>
              </a:r>
            </a:p>
          </p:txBody>
        </p:sp>
        <p:pic>
          <p:nvPicPr>
            <p:cNvPr id="17" name="Picture 6" descr="Picture background">
              <a:extLst>
                <a:ext uri="{FF2B5EF4-FFF2-40B4-BE49-F238E27FC236}">
                  <a16:creationId xmlns:a16="http://schemas.microsoft.com/office/drawing/2014/main" xmlns="" id="{5DCEA65A-6E8F-4120-B4AC-DC03A09B5E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91" b="79545" l="21591" r="77273">
                          <a14:foregroundMark x1="32955" y1="48864" x2="32955" y2="48864"/>
                          <a14:foregroundMark x1="37500" y1="53409" x2="37500" y2="53409"/>
                          <a14:foregroundMark x1="42045" y1="60227" x2="42045" y2="60227"/>
                          <a14:foregroundMark x1="44318" y1="59091" x2="44318" y2="59091"/>
                          <a14:foregroundMark x1="51136" y1="48864" x2="51136" y2="48864"/>
                          <a14:foregroundMark x1="62500" y1="36364" x2="62500" y2="36364"/>
                          <a14:foregroundMark x1="69318" y1="28409" x2="69318" y2="28409"/>
                          <a14:foregroundMark x1="77273" y1="23864" x2="77273" y2="23864"/>
                          <a14:foregroundMark x1="61364" y1="79545" x2="61364" y2="79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2" t="15969" r="16104" b="16865"/>
            <a:stretch/>
          </p:blipFill>
          <p:spPr bwMode="auto">
            <a:xfrm>
              <a:off x="804102" y="9167774"/>
              <a:ext cx="432662" cy="42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4AFC639-2736-43AE-4366-26CC3EE464F5}"/>
                </a:ext>
              </a:extLst>
            </p:cNvPr>
            <p:cNvSpPr txBox="1"/>
            <p:nvPr/>
          </p:nvSpPr>
          <p:spPr>
            <a:xfrm>
              <a:off x="284085" y="4397334"/>
              <a:ext cx="6357521" cy="135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400" dirty="0"/>
                <a:t>* В комплект тем включены по 2 темы из каждого раздела банка тем итогового сочинения в соответствии со следующей последовательностью: </a:t>
              </a:r>
            </a:p>
            <a:p>
              <a:pPr>
                <a:lnSpc>
                  <a:spcPts val="2000"/>
                </a:lnSpc>
              </a:pPr>
              <a:r>
                <a:rPr lang="ru-RU" sz="1400" dirty="0"/>
                <a:t>Темы 1, 2 «Духовно-нравственные ориентиры человека».</a:t>
              </a:r>
            </a:p>
            <a:p>
              <a:pPr>
                <a:lnSpc>
                  <a:spcPts val="2000"/>
                </a:lnSpc>
              </a:pPr>
              <a:r>
                <a:rPr lang="ru-RU" sz="1400" dirty="0"/>
                <a:t>Тема 3, 4 «Семья, общество, Отечество в жизни человека».</a:t>
              </a:r>
            </a:p>
            <a:p>
              <a:pPr>
                <a:lnSpc>
                  <a:spcPts val="2000"/>
                </a:lnSpc>
              </a:pPr>
              <a:r>
                <a:rPr lang="ru-RU" sz="1400" dirty="0"/>
                <a:t>Тема 5,6 «Природа и культура в жизни человека».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DE9DEFF-2D6A-1ECE-4021-002E1CB67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96683"/>
              </p:ext>
            </p:extLst>
          </p:nvPr>
        </p:nvGraphicFramePr>
        <p:xfrm>
          <a:off x="914092" y="621124"/>
          <a:ext cx="5481355" cy="26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0F20028-28E2-C5F6-4C64-14DB4CE01B4E}"/>
              </a:ext>
            </a:extLst>
          </p:cNvPr>
          <p:cNvSpPr/>
          <p:nvPr/>
        </p:nvSpPr>
        <p:spPr>
          <a:xfrm>
            <a:off x="3352454" y="942081"/>
            <a:ext cx="410547" cy="37322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9C8C920-1C1C-1543-03E9-EF0F8C99BE74}"/>
              </a:ext>
            </a:extLst>
          </p:cNvPr>
          <p:cNvSpPr/>
          <p:nvPr/>
        </p:nvSpPr>
        <p:spPr>
          <a:xfrm>
            <a:off x="1641769" y="942081"/>
            <a:ext cx="410547" cy="37322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81D3FFA9-68F6-4381-0F95-07EC3528F2F4}"/>
              </a:ext>
            </a:extLst>
          </p:cNvPr>
          <p:cNvSpPr/>
          <p:nvPr/>
        </p:nvSpPr>
        <p:spPr>
          <a:xfrm>
            <a:off x="5185261" y="942081"/>
            <a:ext cx="410547" cy="37322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501D888-0FBF-CC2A-4EDA-DBF680583E63}"/>
              </a:ext>
            </a:extLst>
          </p:cNvPr>
          <p:cNvGrpSpPr/>
          <p:nvPr/>
        </p:nvGrpSpPr>
        <p:grpSpPr>
          <a:xfrm>
            <a:off x="977566" y="3074074"/>
            <a:ext cx="5576896" cy="2777266"/>
            <a:chOff x="977566" y="4252876"/>
            <a:chExt cx="5576896" cy="3080311"/>
          </a:xfrm>
        </p:grpSpPr>
        <p:graphicFrame>
          <p:nvGraphicFramePr>
            <p:cNvPr id="9" name="Объект 3">
              <a:extLst>
                <a:ext uri="{FF2B5EF4-FFF2-40B4-BE49-F238E27FC236}">
                  <a16:creationId xmlns:a16="http://schemas.microsoft.com/office/drawing/2014/main" xmlns="" id="{FEF4AFC3-61A0-20E6-EF0C-9C14A39C430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8090249"/>
                </p:ext>
              </p:extLst>
            </p:nvPr>
          </p:nvGraphicFramePr>
          <p:xfrm>
            <a:off x="977566" y="4252876"/>
            <a:ext cx="5576896" cy="3080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DCEC44A8-C7B7-6CEE-30F9-55823062E507}"/>
                </a:ext>
              </a:extLst>
            </p:cNvPr>
            <p:cNvSpPr/>
            <p:nvPr/>
          </p:nvSpPr>
          <p:spPr>
            <a:xfrm>
              <a:off x="1705243" y="4759003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AC94C9FC-340C-6276-4E5E-D567A9A05D39}"/>
                </a:ext>
              </a:extLst>
            </p:cNvPr>
            <p:cNvSpPr/>
            <p:nvPr/>
          </p:nvSpPr>
          <p:spPr>
            <a:xfrm>
              <a:off x="3415927" y="4759003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BCE0E5D9-99ED-66BC-DB43-7230836BFB4E}"/>
                </a:ext>
              </a:extLst>
            </p:cNvPr>
            <p:cNvSpPr/>
            <p:nvPr/>
          </p:nvSpPr>
          <p:spPr>
            <a:xfrm>
              <a:off x="5248734" y="4759003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47EED21-2E07-5941-774B-DE1F1D4D3C6A}"/>
              </a:ext>
            </a:extLst>
          </p:cNvPr>
          <p:cNvGrpSpPr/>
          <p:nvPr/>
        </p:nvGrpSpPr>
        <p:grpSpPr>
          <a:xfrm>
            <a:off x="423716" y="247851"/>
            <a:ext cx="6130746" cy="7839837"/>
            <a:chOff x="423716" y="247851"/>
            <a:chExt cx="6130746" cy="78398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CEA14E1-0A64-363A-1AFC-E75D33A31677}"/>
                </a:ext>
              </a:extLst>
            </p:cNvPr>
            <p:cNvSpPr txBox="1"/>
            <p:nvPr/>
          </p:nvSpPr>
          <p:spPr>
            <a:xfrm>
              <a:off x="471486" y="247851"/>
              <a:ext cx="6082976" cy="3385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Досрочное завершение экзамена по уважительной причине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F24D697-FCB6-93A1-6B15-7D6AFCDEBC1B}"/>
                </a:ext>
              </a:extLst>
            </p:cNvPr>
            <p:cNvSpPr txBox="1"/>
            <p:nvPr/>
          </p:nvSpPr>
          <p:spPr>
            <a:xfrm>
              <a:off x="471486" y="2990441"/>
              <a:ext cx="6082976" cy="3385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Нарушение порядка проведения экзамена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EA758E2B-49D8-495A-445C-0A87A0C47512}"/>
                </a:ext>
              </a:extLst>
            </p:cNvPr>
            <p:cNvSpPr/>
            <p:nvPr/>
          </p:nvSpPr>
          <p:spPr>
            <a:xfrm>
              <a:off x="1705243" y="7770180"/>
              <a:ext cx="3480318" cy="3175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Критерии оценивания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3D66ED-6C11-70C4-E1D3-18D4AFE8CCD4}"/>
                </a:ext>
              </a:extLst>
            </p:cNvPr>
            <p:cNvSpPr txBox="1"/>
            <p:nvPr/>
          </p:nvSpPr>
          <p:spPr>
            <a:xfrm>
              <a:off x="423716" y="6325343"/>
              <a:ext cx="613074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1500" b="1" dirty="0"/>
                <a:t>Объем итогового сочинения </a:t>
              </a:r>
              <a:r>
                <a:rPr lang="ru-RU" sz="1500" dirty="0"/>
                <a:t>(в подсчет включаются все слова, в том числе и служебные). </a:t>
              </a:r>
            </a:p>
            <a:p>
              <a:pPr marL="342900" indent="-342900">
                <a:buAutoNum type="arabicPeriod"/>
              </a:pPr>
              <a:r>
                <a:rPr lang="ru-RU" sz="1500" b="1" dirty="0"/>
                <a:t>Самостоятельность написания итогового сочинения. </a:t>
              </a:r>
              <a:r>
                <a:rPr lang="ru-RU" sz="1500" dirty="0"/>
                <a:t>Не допускается списывание или воспроизведение по памяти из какого-либо источника. </a:t>
              </a:r>
              <a:endParaRPr lang="ru-RU" sz="15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0A3BB7-194E-13FF-0237-A3070C5387DD}"/>
              </a:ext>
            </a:extLst>
          </p:cNvPr>
          <p:cNvSpPr txBox="1"/>
          <p:nvPr/>
        </p:nvSpPr>
        <p:spPr>
          <a:xfrm>
            <a:off x="471486" y="5558953"/>
            <a:ext cx="6082976" cy="584775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 проверке по критериям оценивания допускаются итоговые сочинения, соответствующие требованиям: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71D74D-179A-DED5-726F-B6D24352FC72}"/>
              </a:ext>
            </a:extLst>
          </p:cNvPr>
          <p:cNvSpPr txBox="1"/>
          <p:nvPr/>
        </p:nvSpPr>
        <p:spPr>
          <a:xfrm>
            <a:off x="471486" y="8166942"/>
            <a:ext cx="6082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1. Соответствие теме.</a:t>
            </a:r>
            <a:br>
              <a:rPr lang="ru-RU" sz="1600" b="1" dirty="0"/>
            </a:br>
            <a:r>
              <a:rPr lang="ru-RU" sz="1600" b="1" dirty="0"/>
              <a:t>2. Аргументация. Привлечение литературного материала.</a:t>
            </a:r>
            <a:br>
              <a:rPr lang="ru-RU" sz="1600" b="1" dirty="0"/>
            </a:br>
            <a:r>
              <a:rPr lang="ru-RU" sz="1600" b="1" dirty="0"/>
              <a:t>3. Композиция и логика рассуждения.</a:t>
            </a:r>
            <a:br>
              <a:rPr lang="ru-RU" sz="1600" b="1" dirty="0"/>
            </a:br>
            <a:r>
              <a:rPr lang="ru-RU" sz="1600" b="1" dirty="0"/>
              <a:t>4. Качество письменной речи.</a:t>
            </a:r>
            <a:br>
              <a:rPr lang="ru-RU" sz="1600" b="1" dirty="0"/>
            </a:br>
            <a:r>
              <a:rPr lang="ru-RU" sz="1600" b="1" dirty="0"/>
              <a:t>5.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161086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7B70688-15CC-020F-A81E-A70F2C462CB6}"/>
              </a:ext>
            </a:extLst>
          </p:cNvPr>
          <p:cNvSpPr/>
          <p:nvPr/>
        </p:nvSpPr>
        <p:spPr>
          <a:xfrm>
            <a:off x="819948" y="202654"/>
            <a:ext cx="5247675" cy="4330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Алгоритм работы над итоговым сочинением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F7A0B8E-C530-D278-AC9B-6654C1509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28255"/>
              </p:ext>
            </p:extLst>
          </p:nvPr>
        </p:nvGraphicFramePr>
        <p:xfrm>
          <a:off x="292212" y="971763"/>
          <a:ext cx="6303145" cy="874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585">
                  <a:extLst>
                    <a:ext uri="{9D8B030D-6E8A-4147-A177-3AD203B41FA5}">
                      <a16:colId xmlns:a16="http://schemas.microsoft.com/office/drawing/2014/main" xmlns="" val="3785721476"/>
                    </a:ext>
                  </a:extLst>
                </a:gridCol>
                <a:gridCol w="5710560">
                  <a:extLst>
                    <a:ext uri="{9D8B030D-6E8A-4147-A177-3AD203B41FA5}">
                      <a16:colId xmlns:a16="http://schemas.microsoft.com/office/drawing/2014/main" xmlns="" val="3515888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предложенных тем выбираю только те, в которых понятны все слова по раздельности и общий смысл.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179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оставшимся понятным темам подбираю по два литературных аргумента. Оставляю те, к которым подобрал два прочитанных произведения.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0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Выбираю одну понятную тему с двумя прочитанными произведениями в качестве аргументов. Если формулировка темы сочинения утвердительная, перевожу её в вопросительную.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1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 план:</a:t>
                      </a:r>
                    </a:p>
                    <a:p>
                      <a:r>
                        <a:rPr lang="ru-RU" sz="1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абзац: </a:t>
                      </a:r>
                      <a:r>
                        <a:rPr lang="ru-RU" sz="15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вступление.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Раскрываю тему и ключевые слова, объясняю, о чем собираюсь рассуждать.</a:t>
                      </a:r>
                    </a:p>
                    <a:p>
                      <a:r>
                        <a:rPr lang="ru-RU" sz="1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абзац: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1-й литературный аргумент + 1-й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микровывод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 на вопрос темы с опорой на 1- й литературный пример).</a:t>
                      </a:r>
                    </a:p>
                    <a:p>
                      <a:r>
                        <a:rPr lang="ru-RU" sz="1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 абзац: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литературный аргумент + 2-й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микровывод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 на вопрос темы с опорой на 2-й литературный пример).</a:t>
                      </a:r>
                    </a:p>
                    <a:p>
                      <a:r>
                        <a:rPr lang="ru-RU" sz="1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 абзац: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общий вывод – тезис, т.е. ответ на вопрос темы, складывающийся из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микровывода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1+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микровывода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(Если ответ на вопрос дан сразу в первом абзаце, вывод может быть об актуальности/сложности/неоднозначности темы,  эмоциональным откликом на нее).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69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 сочинение.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51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Проверяю: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количество слов;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наличие четкого ответа на вопрос сочинения (как, зачем, согласны ли…);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наличие названий и авторов произведений - литературных аргументов;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логичность работы (не должно быть противоречивых суждений);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устраняю речевые недочеты (повторы, неудачные местоимения,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иностилевые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слова);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проверяю грамотность, при необходимости используя орфографический словарь.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27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внесённых исправлений перепроверяю количество слов.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37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99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815</Words>
  <Application>Microsoft Office PowerPoint</Application>
  <PresentationFormat>Лист A4 (210x297 мм)</PresentationFormat>
  <Paragraphs>122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итоговому сочинению (изложению)</dc:title>
  <dc:creator>365 ProPlus</dc:creator>
  <cp:lastModifiedBy>TAMARA</cp:lastModifiedBy>
  <cp:revision>35</cp:revision>
  <dcterms:created xsi:type="dcterms:W3CDTF">2024-11-07T10:29:26Z</dcterms:created>
  <dcterms:modified xsi:type="dcterms:W3CDTF">2025-11-06T20:44:23Z</dcterms:modified>
</cp:coreProperties>
</file>